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60" r:id="rId4"/>
    <p:sldId id="263" r:id="rId5"/>
    <p:sldId id="264" r:id="rId6"/>
    <p:sldId id="265" r:id="rId7"/>
    <p:sldId id="258" r:id="rId8"/>
    <p:sldId id="285" r:id="rId9"/>
    <p:sldId id="291" r:id="rId10"/>
    <p:sldId id="292" r:id="rId11"/>
    <p:sldId id="293" r:id="rId12"/>
    <p:sldId id="294" r:id="rId13"/>
    <p:sldId id="295" r:id="rId14"/>
    <p:sldId id="296" r:id="rId15"/>
    <p:sldId id="297" r:id="rId16"/>
    <p:sldId id="298" r:id="rId17"/>
    <p:sldId id="299" r:id="rId18"/>
    <p:sldId id="314" r:id="rId19"/>
    <p:sldId id="286" r:id="rId20"/>
    <p:sldId id="315" r:id="rId21"/>
    <p:sldId id="287" r:id="rId22"/>
    <p:sldId id="316" r:id="rId23"/>
    <p:sldId id="259" r:id="rId24"/>
    <p:sldId id="317" r:id="rId25"/>
    <p:sldId id="288" r:id="rId26"/>
    <p:sldId id="318" r:id="rId27"/>
    <p:sldId id="289" r:id="rId28"/>
    <p:sldId id="300" r:id="rId29"/>
    <p:sldId id="301" r:id="rId30"/>
    <p:sldId id="302" r:id="rId31"/>
    <p:sldId id="303" r:id="rId32"/>
    <p:sldId id="304" r:id="rId33"/>
    <p:sldId id="305" r:id="rId34"/>
    <p:sldId id="306" r:id="rId35"/>
    <p:sldId id="307" r:id="rId36"/>
    <p:sldId id="308" r:id="rId37"/>
    <p:sldId id="309" r:id="rId38"/>
    <p:sldId id="311" r:id="rId39"/>
    <p:sldId id="310" r:id="rId40"/>
    <p:sldId id="313" r:id="rId41"/>
    <p:sldId id="312" r:id="rId42"/>
    <p:sldId id="319" r:id="rId43"/>
  </p:sldIdLst>
  <p:sldSz cx="12188825"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624" autoAdjust="0"/>
  </p:normalViewPr>
  <p:slideViewPr>
    <p:cSldViewPr>
      <p:cViewPr varScale="1">
        <p:scale>
          <a:sx n="68" d="100"/>
          <a:sy n="68" d="100"/>
        </p:scale>
        <p:origin x="822" y="72"/>
      </p:cViewPr>
      <p:guideLst>
        <p:guide pos="3839"/>
        <p:guide orient="horz" pos="2160"/>
      </p:guideLst>
    </p:cSldViewPr>
  </p:slideViewPr>
  <p:notesTextViewPr>
    <p:cViewPr>
      <p:scale>
        <a:sx n="1" d="1"/>
        <a:sy n="1" d="1"/>
      </p:scale>
      <p:origin x="0" y="0"/>
    </p:cViewPr>
  </p:notesTextViewPr>
  <p:sorterViewPr>
    <p:cViewPr>
      <p:scale>
        <a:sx n="100" d="100"/>
        <a:sy n="100" d="100"/>
      </p:scale>
      <p:origin x="0" y="-12126"/>
    </p:cViewPr>
  </p:sorterViewPr>
  <p:notesViewPr>
    <p:cSldViewPr showGuides="1">
      <p:cViewPr varScale="1">
        <p:scale>
          <a:sx n="76" d="100"/>
          <a:sy n="76" d="100"/>
        </p:scale>
        <p:origin x="296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F85D827C-F71B-4FAA-84BC-917529DF4329}" type="datetime1">
              <a:rPr lang="fr-FR" smtClean="0"/>
              <a:t>23/05/2019</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fr-FR" smtClean="0"/>
              <a:t>‹N°›</a:t>
            </a:fld>
            <a:endParaRPr lang="fr-F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noProof="0"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5984F1A2-98F1-4AAD-8956-BAF80D48A1C7}" type="datetime1">
              <a:rPr lang="fr-FR" noProof="0" smtClean="0"/>
              <a:t>23/05/2019</a:t>
            </a:fld>
            <a:endParaRPr lang="fr-FR" noProof="0" dirty="0"/>
          </a:p>
        </p:txBody>
      </p:sp>
      <p:sp>
        <p:nvSpPr>
          <p:cNvPr id="4" name="Espace réservé d’image de diapositiv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fr-FR" noProof="0" smtClean="0"/>
              <a:t>‹N°›</a:t>
            </a:fld>
            <a:endParaRPr lang="fr-FR" noProof="0"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1</a:t>
            </a:fld>
            <a:endParaRPr lang="fr-FR" dirty="0"/>
          </a:p>
        </p:txBody>
      </p:sp>
    </p:spTree>
    <p:extLst>
      <p:ext uri="{BB962C8B-B14F-4D97-AF65-F5344CB8AC3E}">
        <p14:creationId xmlns:p14="http://schemas.microsoft.com/office/powerpoint/2010/main" val="2681698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2</a:t>
            </a:fld>
            <a:endParaRPr lang="fr-FR" dirty="0"/>
          </a:p>
        </p:txBody>
      </p:sp>
    </p:spTree>
    <p:extLst>
      <p:ext uri="{BB962C8B-B14F-4D97-AF65-F5344CB8AC3E}">
        <p14:creationId xmlns:p14="http://schemas.microsoft.com/office/powerpoint/2010/main" val="1091995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3</a:t>
            </a:fld>
            <a:endParaRPr lang="fr-FR" dirty="0"/>
          </a:p>
        </p:txBody>
      </p:sp>
    </p:spTree>
    <p:extLst>
      <p:ext uri="{BB962C8B-B14F-4D97-AF65-F5344CB8AC3E}">
        <p14:creationId xmlns:p14="http://schemas.microsoft.com/office/powerpoint/2010/main" val="1615711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2413" y="1905000"/>
            <a:ext cx="9144000" cy="2667000"/>
          </a:xfrm>
        </p:spPr>
        <p:txBody>
          <a:bodyPr rtlCol="0">
            <a:noAutofit/>
          </a:bodyPr>
          <a:lstStyle>
            <a:lvl1pPr>
              <a:defRPr sz="5400"/>
            </a:lvl1pPr>
          </a:lstStyle>
          <a:p>
            <a:pPr rtl="0"/>
            <a:r>
              <a:rPr lang="fr-FR" noProof="0"/>
              <a:t>Modifiez le style du titre</a:t>
            </a:r>
            <a:endParaRPr lang="fr-FR" noProof="0" dirty="0"/>
          </a:p>
        </p:txBody>
      </p:sp>
      <p:grpSp>
        <p:nvGrpSpPr>
          <p:cNvPr id="256" name="Ligne" descr="Ligne graphique"/>
          <p:cNvGrpSpPr/>
          <p:nvPr/>
        </p:nvGrpSpPr>
        <p:grpSpPr bwMode="invGray">
          <a:xfrm>
            <a:off x="1584896" y="4724400"/>
            <a:ext cx="8631936" cy="64008"/>
            <a:chOff x="-4110038" y="2703513"/>
            <a:chExt cx="17394239" cy="160336"/>
          </a:xfrm>
          <a:solidFill>
            <a:schemeClr val="accent1"/>
          </a:solidFill>
        </p:grpSpPr>
        <p:sp>
          <p:nvSpPr>
            <p:cNvPr id="257" name="Forme lib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8" name="Forme lib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9" name="Forme lib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0" name="Forme lib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1" name="Forme lib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2" name="Forme lib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3" name="Forme lib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4" name="Forme lib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5" name="Forme lib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6" name="Forme lib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7" name="Forme lib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8" name="Forme lib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9" name="Forme lib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0" name="Forme lib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1" name="Forme lib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2" name="Forme lib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3" name="Forme lib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4" name="Forme lib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5" name="Forme lib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6" name="Forme lib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7" name="Forme lib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8" name="Forme lib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9" name="Forme lib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0" name="Forme lib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1" name="Forme lib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2" name="Forme lib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3" name="Forme lib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4" name="Forme lib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5" name="Forme lib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6" name="Forme lib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7" name="Forme lib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8" name="Forme lib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9" name="Forme lib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0" name="Forme lib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1" name="Forme lib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2" name="Forme lib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3" name="Forme lib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4" name="Forme lib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5" name="Forme lib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6" name="Forme lib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7" name="Forme lib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8" name="Forme lib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9" name="Forme lib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0" name="Forme lib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1" name="Forme lib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2" name="Forme lib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3" name="Forme lib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4" name="Forme lib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5" name="Forme lib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6" name="Forme lib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7" name="Forme lib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8" name="Forme lib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9" name="Forme lib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0" name="Forme lib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1" name="Forme lib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2" name="Forme lib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3" name="Forme lib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4" name="Forme lib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5" name="Forme lib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6" name="Forme lib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7" name="Forme lib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8" name="Forme lib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9" name="Forme lib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0" name="Forme lib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1" name="Forme lib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2" name="Forme lib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3" name="Forme lib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4" name="Forme lib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5" name="Forme lib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6" name="Forme lib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7" name="Forme lib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8" name="Forme lib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9" name="Forme lib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0" name="Forme lib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1" name="Forme lib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2" name="Forme lib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3" name="Forme lib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4" name="Forme lib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5" name="Forme lib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6" name="Forme lib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7" name="Forme lib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8" name="Forme lib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9" name="Forme lib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0" name="Forme lib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1" name="Forme lib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2" name="Forme lib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3" name="Forme lib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4" name="Forme lib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5" name="Forme lib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6" name="Forme lib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7" name="Forme lib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8" name="Forme lib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9" name="Forme lib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0" name="Forme lib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1" name="Forme lib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2" name="Forme lib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3" name="Forme lib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4" name="Forme lib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5" name="Forme lib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6" name="Forme lib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7" name="Forme lib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8" name="Forme lib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9" name="Forme lib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0" name="Forme lib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1" name="Forme lib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2" name="Forme lib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3" name="Forme lib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4" name="Forme lib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5" name="Forme lib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6" name="Forme lib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7" name="Forme lib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8" name="Forme lib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9" name="Forme lib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0" name="Forme lib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1" name="Forme lib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2" name="Forme lib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3" name="Forme lib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4" name="Forme lib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5" name="Forme lib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6" name="Forme lib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7" name="Forme lib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8" name="Forme lib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9" name="Forme lib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grpSp>
      <p:sp>
        <p:nvSpPr>
          <p:cNvPr id="3" name="Sous-titre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Modifiez le style des sous-titres du masque</a:t>
            </a:r>
            <a:endParaRPr lang="fr-FR" noProof="0"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grpSp>
        <p:nvGrpSpPr>
          <p:cNvPr id="7" name="Ligne" descr="Ligne graphique"/>
          <p:cNvGrpSpPr/>
          <p:nvPr/>
        </p:nvGrpSpPr>
        <p:grpSpPr bwMode="invGray">
          <a:xfrm>
            <a:off x="1522413" y="1514475"/>
            <a:ext cx="10569575" cy="64008"/>
            <a:chOff x="1522413" y="1514475"/>
            <a:chExt cx="10569575" cy="64008"/>
          </a:xfrm>
        </p:grpSpPr>
        <p:sp>
          <p:nvSpPr>
            <p:cNvPr id="8" name="Forme libre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 name="Forme libre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0" name="Forme libre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1"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2"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3"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4"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5"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6"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7"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8"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9"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0"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1"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2"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3"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4"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5"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6"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7"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8"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9"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0"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1"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2"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3"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4"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5"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6"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7"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8"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9"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0"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1"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2"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3"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4"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5"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6"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7"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8"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9"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0"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1"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vertical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AA1D981B-D3A3-497E-BC67-191FCCDBE316}" type="datetime1">
              <a:rPr lang="fr-FR" noProof="0" smtClean="0"/>
              <a:t>23/05/2019</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0361612" y="274639"/>
            <a:ext cx="1371600" cy="5901747"/>
          </a:xfrm>
        </p:spPr>
        <p:txBody>
          <a:bodyPr vert="eaVert" rtlCol="0"/>
          <a:lstStyle/>
          <a:p>
            <a:pPr rtl="0"/>
            <a:r>
              <a:rPr lang="fr-FR" noProof="0"/>
              <a:t>Modifiez le style du titre</a:t>
            </a:r>
            <a:endParaRPr lang="fr-FR" noProof="0" dirty="0"/>
          </a:p>
        </p:txBody>
      </p:sp>
      <p:grpSp>
        <p:nvGrpSpPr>
          <p:cNvPr id="7" name="Ligne" descr="Ligne graphique"/>
          <p:cNvGrpSpPr/>
          <p:nvPr/>
        </p:nvGrpSpPr>
        <p:grpSpPr bwMode="invGray">
          <a:xfrm rot="5400000">
            <a:off x="6864412" y="3472598"/>
            <a:ext cx="6492240" cy="64008"/>
            <a:chOff x="1522413" y="1514475"/>
            <a:chExt cx="10569575" cy="64008"/>
          </a:xfrm>
        </p:grpSpPr>
        <p:sp>
          <p:nvSpPr>
            <p:cNvPr id="8"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0"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1"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2"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3"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4"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5"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6"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7"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8"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9"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0"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1"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2"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3"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4"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5"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6"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7"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8"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39"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0"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1"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2"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3"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4"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5"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6"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7"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8"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49"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0"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1"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2"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3"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4"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5"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6"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7"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8"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59"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0"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1"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vertical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D808589C-3B69-4935-B412-7B0893506FA8}" type="datetime1">
              <a:rPr lang="fr-FR" noProof="0" smtClean="0"/>
              <a:t>23/05/2019</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p>
            <a:pPr rtl="0"/>
            <a:r>
              <a:rPr lang="fr-FR" noProof="0"/>
              <a:t>Modifiez le style du titre</a:t>
            </a:r>
            <a:endParaRPr lang="fr-FR" noProof="0" dirty="0"/>
          </a:p>
        </p:txBody>
      </p:sp>
      <p:grpSp>
        <p:nvGrpSpPr>
          <p:cNvPr id="167" name="Ligne" descr="Ligne graphique"/>
          <p:cNvGrpSpPr/>
          <p:nvPr/>
        </p:nvGrpSpPr>
        <p:grpSpPr bwMode="invGray">
          <a:xfrm>
            <a:off x="1522413" y="1514475"/>
            <a:ext cx="10569575" cy="64008"/>
            <a:chOff x="1522413" y="1514475"/>
            <a:chExt cx="10569575" cy="64008"/>
          </a:xfrm>
        </p:grpSpPr>
        <p:sp>
          <p:nvSpPr>
            <p:cNvPr id="168"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3"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4"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5"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6"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7"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8"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9"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0"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41"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contenu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5CD586A4-430F-4797-A59B-7C92688517EB}" type="datetime1">
              <a:rPr lang="fr-FR" noProof="0" smtClean="0"/>
              <a:t>23/05/2019</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fr-FR" noProof="0"/>
              <a:t>Modifiez le style du titre</a:t>
            </a:r>
            <a:endParaRPr lang="fr-FR" noProof="0" dirty="0"/>
          </a:p>
        </p:txBody>
      </p:sp>
      <p:grpSp>
        <p:nvGrpSpPr>
          <p:cNvPr id="255" name="Ligne" descr="Ligne graphique"/>
          <p:cNvGrpSpPr/>
          <p:nvPr/>
        </p:nvGrpSpPr>
        <p:grpSpPr bwMode="invGray">
          <a:xfrm>
            <a:off x="1584896" y="4724400"/>
            <a:ext cx="8631936" cy="64008"/>
            <a:chOff x="-4110038" y="2703513"/>
            <a:chExt cx="17394239" cy="160336"/>
          </a:xfrm>
          <a:solidFill>
            <a:schemeClr val="accent1"/>
          </a:solidFill>
        </p:grpSpPr>
        <p:sp>
          <p:nvSpPr>
            <p:cNvPr id="256" name="Forme libre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7" name="Forme libre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8" name="Forme libre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59" name="Forme libre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0" name="Forme libre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1" name="Forme libre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2" name="Forme libre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3" name="Forme libre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4" name="Forme libre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5" name="Forme libre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6" name="Forme libre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7" name="Forme libre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8" name="Forme libre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69" name="Forme libre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0" name="Forme libre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1" name="Forme libre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2" name="Forme libre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3" name="Forme libre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4" name="Forme libre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5" name="Forme libre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6" name="Forme libre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7" name="Forme libre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8" name="Forme libre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79" name="Forme libre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0" name="Forme libre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1" name="Forme libre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2" name="Forme libre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3" name="Forme libre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4" name="Forme libre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5" name="Forme libre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6" name="Forme libre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7" name="Forme libre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8" name="Forme libre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89" name="Forme libre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0" name="Forme libre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1" name="Forme libre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2" name="Forme libre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3" name="Forme libre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4" name="Forme libre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5" name="Forme libre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6" name="Forme libre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7" name="Forme libre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8" name="Forme libre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99" name="Forme libre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0" name="Forme libre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1" name="Forme libre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2" name="Forme libre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3" name="Forme libre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4" name="Forme libre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5" name="Forme libre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6" name="Forme libre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7" name="Forme libre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8" name="Forme libre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09" name="Forme libre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0" name="Forme libre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1" name="Forme libre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2" name="Forme libre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3" name="Forme libre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4" name="Forme libre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5" name="Forme libre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6" name="Forme libre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7" name="Forme libre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8" name="Forme libre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19" name="Forme libre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0" name="Forme libre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1" name="Forme libre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2" name="Forme libre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3" name="Forme libre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4" name="Forme libre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5" name="Forme libre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6" name="Forme libre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7" name="Forme libre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8" name="Forme libre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29" name="Forme libre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0" name="Forme libre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1" name="Forme libre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2" name="Forme libre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3" name="Forme libre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4" name="Forme libre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5" name="Forme libre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6" name="Forme libre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7" name="Forme libre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8" name="Forme libre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39" name="Forme libre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0" name="Forme libre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1" name="Forme libre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2" name="Forme libre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3" name="Forme libre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4" name="Forme libre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5" name="Forme libre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6" name="Forme libre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7" name="Forme libre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8" name="Forme libre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49" name="Forme libre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0" name="Forme libre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1" name="Forme libre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2" name="Forme libre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3" name="Forme libre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4" name="Forme libre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5" name="Forme libre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6" name="Forme libre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7" name="Forme libre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8" name="Forme libre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59" name="Forme libre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0" name="Forme libre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1" name="Forme libre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2" name="Forme libre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3" name="Forme libre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4" name="Forme libre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5" name="Forme libre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6" name="Forme libre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7" name="Forme libre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8" name="Forme libre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69" name="Forme libre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0" name="Forme libre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1" name="Forme libre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2" name="Forme libre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3" name="Forme libre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4" name="Forme libre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5" name="Forme libre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6" name="Forme libre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7" name="Forme libre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8" name="Forme libre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p>
          </p:txBody>
        </p:sp>
      </p:grpSp>
      <p:sp>
        <p:nvSpPr>
          <p:cNvPr id="3" name="Espace réservé du texte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 du masque</a:t>
            </a:r>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4" name="Espace réservé de la date 3"/>
          <p:cNvSpPr>
            <a:spLocks noGrp="1"/>
          </p:cNvSpPr>
          <p:nvPr>
            <p:ph type="dt" sz="half" idx="10"/>
          </p:nvPr>
        </p:nvSpPr>
        <p:spPr/>
        <p:txBody>
          <a:bodyPr rtlCol="0"/>
          <a:lstStyle/>
          <a:p>
            <a:pPr rtl="0"/>
            <a:fld id="{757558B3-B282-4951-A9AE-B135DA109921}" type="datetime1">
              <a:rPr lang="fr-FR" noProof="0" smtClean="0"/>
              <a:t>23/05/2019</a:t>
            </a:fld>
            <a:endParaRPr lang="fr-FR" noProof="0" dirty="0"/>
          </a:p>
        </p:txBody>
      </p:sp>
      <p:sp>
        <p:nvSpPr>
          <p:cNvPr id="6" name="Espace réservé du numéro de diapositive 5"/>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p>
            <a:pPr rtl="0"/>
            <a:r>
              <a:rPr lang="fr-FR" noProof="0"/>
              <a:t>Modifiez le style du titre</a:t>
            </a:r>
            <a:endParaRPr lang="fr-FR" noProof="0" dirty="0"/>
          </a:p>
        </p:txBody>
      </p:sp>
      <p:grpSp>
        <p:nvGrpSpPr>
          <p:cNvPr id="158" name="Ligne" descr="Ligne graphique"/>
          <p:cNvGrpSpPr/>
          <p:nvPr/>
        </p:nvGrpSpPr>
        <p:grpSpPr bwMode="invGray">
          <a:xfrm>
            <a:off x="1522413" y="1514475"/>
            <a:ext cx="10569575" cy="64008"/>
            <a:chOff x="1522413" y="1514475"/>
            <a:chExt cx="10569575" cy="64008"/>
          </a:xfrm>
        </p:grpSpPr>
        <p:sp>
          <p:nvSpPr>
            <p:cNvPr id="159"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0"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1"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contenu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contenu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5" name="Espace réservé de la date 4"/>
          <p:cNvSpPr>
            <a:spLocks noGrp="1"/>
          </p:cNvSpPr>
          <p:nvPr>
            <p:ph type="dt" sz="half" idx="10"/>
          </p:nvPr>
        </p:nvSpPr>
        <p:spPr/>
        <p:txBody>
          <a:bodyPr rtlCol="0"/>
          <a:lstStyle/>
          <a:p>
            <a:pPr rtl="0"/>
            <a:fld id="{464C14F0-23A2-43FA-A599-72FEEB0EE877}" type="datetime1">
              <a:rPr lang="fr-FR" noProof="0" smtClean="0"/>
              <a:t>23/05/2019</a:t>
            </a:fld>
            <a:endParaRPr lang="fr-FR" noProof="0" dirty="0"/>
          </a:p>
        </p:txBody>
      </p:sp>
      <p:sp>
        <p:nvSpPr>
          <p:cNvPr id="7" name="Espace réservé du numéro de diapositive 6"/>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lvl1pPr>
              <a:defRPr/>
            </a:lvl1pPr>
          </a:lstStyle>
          <a:p>
            <a:pPr rtl="0"/>
            <a:r>
              <a:rPr lang="fr-FR" noProof="0"/>
              <a:t>Modifiez le style du titre</a:t>
            </a:r>
            <a:endParaRPr lang="fr-FR" noProof="0" dirty="0"/>
          </a:p>
        </p:txBody>
      </p:sp>
      <p:grpSp>
        <p:nvGrpSpPr>
          <p:cNvPr id="160" name="Ligne" descr="Ligne graphique"/>
          <p:cNvGrpSpPr/>
          <p:nvPr/>
        </p:nvGrpSpPr>
        <p:grpSpPr bwMode="invGray">
          <a:xfrm>
            <a:off x="1522413" y="1514475"/>
            <a:ext cx="10569575" cy="64008"/>
            <a:chOff x="1522413" y="1514475"/>
            <a:chExt cx="10569575" cy="64008"/>
          </a:xfrm>
        </p:grpSpPr>
        <p:sp>
          <p:nvSpPr>
            <p:cNvPr id="161" name="Forme libre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3"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4"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8" name="Espace réservé du pied de page 7"/>
          <p:cNvSpPr>
            <a:spLocks noGrp="1"/>
          </p:cNvSpPr>
          <p:nvPr>
            <p:ph type="ftr" sz="quarter" idx="11"/>
          </p:nvPr>
        </p:nvSpPr>
        <p:spPr/>
        <p:txBody>
          <a:bodyPr rtlCol="0"/>
          <a:lstStyle/>
          <a:p>
            <a:pPr rtl="0"/>
            <a:endParaRPr lang="fr-FR" noProof="0" dirty="0"/>
          </a:p>
        </p:txBody>
      </p:sp>
      <p:sp>
        <p:nvSpPr>
          <p:cNvPr id="7" name="Espace réservé de la date 6"/>
          <p:cNvSpPr>
            <a:spLocks noGrp="1"/>
          </p:cNvSpPr>
          <p:nvPr>
            <p:ph type="dt" sz="half" idx="10"/>
          </p:nvPr>
        </p:nvSpPr>
        <p:spPr/>
        <p:txBody>
          <a:bodyPr rtlCol="0"/>
          <a:lstStyle/>
          <a:p>
            <a:pPr rtl="0"/>
            <a:fld id="{6ED1C083-4B34-4C24-91E0-F3160739F774}" type="datetime1">
              <a:rPr lang="fr-FR" noProof="0" smtClean="0"/>
              <a:t>23/05/2019</a:t>
            </a:fld>
            <a:endParaRPr lang="fr-FR" noProof="0" dirty="0"/>
          </a:p>
        </p:txBody>
      </p:sp>
      <p:sp>
        <p:nvSpPr>
          <p:cNvPr id="9" name="Espace réservé du numéro de diapositive 8"/>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
        <p:nvSpPr>
          <p:cNvPr id="85" name="Espace réservé du contenu 3"/>
          <p:cNvSpPr>
            <a:spLocks noGrp="1"/>
          </p:cNvSpPr>
          <p:nvPr>
            <p:ph sz="half" idx="13"/>
          </p:nvPr>
        </p:nvSpPr>
        <p:spPr>
          <a:xfrm>
            <a:off x="6246812"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grpSp>
        <p:nvGrpSpPr>
          <p:cNvPr id="156" name="Ligne" descr="Ligne graphique"/>
          <p:cNvGrpSpPr/>
          <p:nvPr/>
        </p:nvGrpSpPr>
        <p:grpSpPr bwMode="invGray">
          <a:xfrm>
            <a:off x="1522413" y="1514475"/>
            <a:ext cx="10569575" cy="64008"/>
            <a:chOff x="1522413" y="1514475"/>
            <a:chExt cx="10569575" cy="64008"/>
          </a:xfrm>
        </p:grpSpPr>
        <p:sp>
          <p:nvSpPr>
            <p:cNvPr id="157" name="Forme libre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8" name="Forme libre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59" name="Forme libre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0"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1"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4" name="Espace réservé du pied de page 3"/>
          <p:cNvSpPr>
            <a:spLocks noGrp="1"/>
          </p:cNvSpPr>
          <p:nvPr>
            <p:ph type="ftr" sz="quarter" idx="11"/>
          </p:nvPr>
        </p:nvSpPr>
        <p:spPr/>
        <p:txBody>
          <a:bodyPr rtlCol="0"/>
          <a:lstStyle/>
          <a:p>
            <a:pPr rtl="0"/>
            <a:endParaRPr lang="fr-FR" noProof="0" dirty="0"/>
          </a:p>
        </p:txBody>
      </p:sp>
      <p:sp>
        <p:nvSpPr>
          <p:cNvPr id="3" name="Espace réservé de la date 2"/>
          <p:cNvSpPr>
            <a:spLocks noGrp="1"/>
          </p:cNvSpPr>
          <p:nvPr>
            <p:ph type="dt" sz="half" idx="10"/>
          </p:nvPr>
        </p:nvSpPr>
        <p:spPr/>
        <p:txBody>
          <a:bodyPr rtlCol="0"/>
          <a:lstStyle/>
          <a:p>
            <a:pPr rtl="0"/>
            <a:fld id="{E13C6A80-430B-4DC5-BEA8-630C4F41A40E}" type="datetime1">
              <a:rPr lang="fr-FR" noProof="0" smtClean="0"/>
              <a:t>23/05/2019</a:t>
            </a:fld>
            <a:endParaRPr lang="fr-FR" noProof="0" dirty="0"/>
          </a:p>
        </p:txBody>
      </p:sp>
      <p:sp>
        <p:nvSpPr>
          <p:cNvPr id="5" name="Espace réservé du numéro de diapositive 4"/>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rtlCol="0"/>
          <a:lstStyle/>
          <a:p>
            <a:pPr rtl="0"/>
            <a:endParaRPr lang="fr-FR" noProof="0" dirty="0"/>
          </a:p>
        </p:txBody>
      </p:sp>
      <p:sp>
        <p:nvSpPr>
          <p:cNvPr id="2" name="Espace réservé de la date 1"/>
          <p:cNvSpPr>
            <a:spLocks noGrp="1"/>
          </p:cNvSpPr>
          <p:nvPr>
            <p:ph type="dt" sz="half" idx="10"/>
          </p:nvPr>
        </p:nvSpPr>
        <p:spPr/>
        <p:txBody>
          <a:bodyPr rtlCol="0"/>
          <a:lstStyle/>
          <a:p>
            <a:pPr rtl="0"/>
            <a:fld id="{0890C5EC-C51F-4B37-BDAD-16058E18944C}" type="datetime1">
              <a:rPr lang="fr-FR" noProof="0" smtClean="0"/>
              <a:t>23/05/2019</a:t>
            </a:fld>
            <a:endParaRPr lang="fr-FR" noProof="0" dirty="0"/>
          </a:p>
        </p:txBody>
      </p:sp>
      <p:sp>
        <p:nvSpPr>
          <p:cNvPr id="4" name="Espace réservé du numéro de diapositive 3"/>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fr-FR" noProof="0"/>
              <a:t>Modifiez le style du titre</a:t>
            </a:r>
            <a:endParaRPr lang="fr-FR" noProof="0" dirty="0"/>
          </a:p>
        </p:txBody>
      </p:sp>
      <p:sp>
        <p:nvSpPr>
          <p:cNvPr id="4" name="Espace réservé du texte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3" name="Espace réservé du contenu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grpSp>
        <p:nvGrpSpPr>
          <p:cNvPr id="615" name="cadre" descr="Graphique de boîte de dialogue"/>
          <p:cNvGrpSpPr/>
          <p:nvPr/>
        </p:nvGrpSpPr>
        <p:grpSpPr bwMode="invGray">
          <a:xfrm>
            <a:off x="4417839" y="1630821"/>
            <a:ext cx="6291028" cy="4575885"/>
            <a:chOff x="4417839" y="1630821"/>
            <a:chExt cx="6291028" cy="4575885"/>
          </a:xfrm>
        </p:grpSpPr>
        <p:grpSp>
          <p:nvGrpSpPr>
            <p:cNvPr id="616" name="Groupe 615"/>
            <p:cNvGrpSpPr/>
            <p:nvPr/>
          </p:nvGrpSpPr>
          <p:grpSpPr bwMode="invGray">
            <a:xfrm>
              <a:off x="5414491" y="1630821"/>
              <a:ext cx="5294376" cy="4114800"/>
              <a:chOff x="3310555" y="716546"/>
              <a:chExt cx="5294376" cy="4114800"/>
            </a:xfrm>
          </p:grpSpPr>
          <p:grpSp>
            <p:nvGrpSpPr>
              <p:cNvPr id="768" name="Groupe 767"/>
              <p:cNvGrpSpPr/>
              <p:nvPr/>
            </p:nvGrpSpPr>
            <p:grpSpPr bwMode="invGray">
              <a:xfrm flipH="1">
                <a:off x="3310555" y="737968"/>
                <a:ext cx="5294376" cy="54864"/>
                <a:chOff x="1522413" y="1514475"/>
                <a:chExt cx="10569575" cy="64008"/>
              </a:xfrm>
              <a:solidFill>
                <a:schemeClr val="accent1"/>
              </a:solidFill>
            </p:grpSpPr>
            <p:sp>
              <p:nvSpPr>
                <p:cNvPr id="844" name="Forme libre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5" name="Forme libre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6" name="Forme libre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7"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8"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9"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0"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1"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2"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3"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4"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5"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6"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7"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8"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9"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0"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1"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2"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3"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4"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5"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6"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7"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8"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9"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0"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1"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2"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3"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4"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5"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6"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7"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8"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9"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0"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1"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2"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3"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4"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5"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6"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7"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8"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9"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0"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1"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2"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3"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4"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5"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6"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7"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8"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9"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0"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1"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2"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3"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4"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5"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6"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7"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8"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9"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0"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1"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2"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3"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4"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5"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6"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7"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769" name="Groupe 768"/>
              <p:cNvGrpSpPr/>
              <p:nvPr/>
            </p:nvGrpSpPr>
            <p:grpSpPr bwMode="invGray">
              <a:xfrm rot="16200000" flipH="1">
                <a:off x="6492229" y="2755658"/>
                <a:ext cx="4114800" cy="36576"/>
                <a:chOff x="1522413" y="1514475"/>
                <a:chExt cx="10569575" cy="64008"/>
              </a:xfrm>
              <a:solidFill>
                <a:schemeClr val="accent1"/>
              </a:solidFill>
            </p:grpSpPr>
            <p:sp>
              <p:nvSpPr>
                <p:cNvPr id="770" name="Forme libre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1" name="Forme libre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2" name="Forme libre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3"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4"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5"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6"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7"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8"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9"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0"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1"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2"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3"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4"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5"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6"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7"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8"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9"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0"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1"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2"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3"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4"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5"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6"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7"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8"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9"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0"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1"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2"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3"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4"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5"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6"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7"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8"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9"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0"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1"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2"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3"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4"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5"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6"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7"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8"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9"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0"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1"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2"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3"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4"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5"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6"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7"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8"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9"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0"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1"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2"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3"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4"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5"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6"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7"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8"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9"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0"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1"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2"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3"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nvGrpSpPr>
            <p:cNvPr id="617" name="Groupe 616"/>
            <p:cNvGrpSpPr/>
            <p:nvPr/>
          </p:nvGrpSpPr>
          <p:grpSpPr bwMode="invGray">
            <a:xfrm rot="10800000">
              <a:off x="4417839" y="2091906"/>
              <a:ext cx="5294376" cy="4114800"/>
              <a:chOff x="3310555" y="716546"/>
              <a:chExt cx="5294376" cy="4114800"/>
            </a:xfrm>
          </p:grpSpPr>
          <p:grpSp>
            <p:nvGrpSpPr>
              <p:cNvPr id="618" name="Groupe 617"/>
              <p:cNvGrpSpPr/>
              <p:nvPr/>
            </p:nvGrpSpPr>
            <p:grpSpPr bwMode="invGray">
              <a:xfrm flipH="1">
                <a:off x="3310555" y="737968"/>
                <a:ext cx="5294376" cy="54864"/>
                <a:chOff x="1522413" y="1514475"/>
                <a:chExt cx="10569575" cy="64008"/>
              </a:xfrm>
              <a:solidFill>
                <a:schemeClr val="accent1"/>
              </a:solidFill>
            </p:grpSpPr>
            <p:sp>
              <p:nvSpPr>
                <p:cNvPr id="694" name="Forme libre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5" name="Forme libre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6" name="Forme libre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7"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8"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9"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0"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1"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2"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3"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4"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5"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6"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7"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8"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9"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0"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1"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2"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3"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4"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5"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6"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7"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8"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9"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0"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1"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2"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3"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4"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5"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6"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7"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8"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9"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0"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1"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2"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3"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4"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5"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6"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7"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8"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9"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0"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1"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2"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3"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4"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5"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6"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7"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8"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9"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0"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1"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2"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3"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4"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5"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6"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7"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8"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9"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0"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1"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2"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3"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4"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5"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6"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7"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619" name="Groupe 618"/>
              <p:cNvGrpSpPr/>
              <p:nvPr/>
            </p:nvGrpSpPr>
            <p:grpSpPr bwMode="invGray">
              <a:xfrm rot="16200000" flipH="1">
                <a:off x="6492229" y="2755658"/>
                <a:ext cx="4114800" cy="36576"/>
                <a:chOff x="1522413" y="1514475"/>
                <a:chExt cx="10569575" cy="64008"/>
              </a:xfrm>
              <a:solidFill>
                <a:schemeClr val="accent1"/>
              </a:solidFill>
            </p:grpSpPr>
            <p:sp>
              <p:nvSpPr>
                <p:cNvPr id="620" name="Forme libre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1" name="Forme libre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2" name="Forme libre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3"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4"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5"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6"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7"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8"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9"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0"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1"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2"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3"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4"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5"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6"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7"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8"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9"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0"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1"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2"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3"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4"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5"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6"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7"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8"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9"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0"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1"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2"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3"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4"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5"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6"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7"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8"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9"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0"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1"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2"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3"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4"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5"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6"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7"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8"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9"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0"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1"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2"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3"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4"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5"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6"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7"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8"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9"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0"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1"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2"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3"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4"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5"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6"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7"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8"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9"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0"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1"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2"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3"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sp>
        <p:nvSpPr>
          <p:cNvPr id="6" name="Espace réservé du pied de page 5"/>
          <p:cNvSpPr>
            <a:spLocks noGrp="1"/>
          </p:cNvSpPr>
          <p:nvPr>
            <p:ph type="ftr" sz="quarter" idx="11"/>
          </p:nvPr>
        </p:nvSpPr>
        <p:spPr/>
        <p:txBody>
          <a:bodyPr rtlCol="0"/>
          <a:lstStyle/>
          <a:p>
            <a:pPr rtl="0"/>
            <a:endParaRPr lang="fr-FR" noProof="0" dirty="0"/>
          </a:p>
        </p:txBody>
      </p:sp>
      <p:sp>
        <p:nvSpPr>
          <p:cNvPr id="5" name="Espace réservé de la date 4"/>
          <p:cNvSpPr>
            <a:spLocks noGrp="1"/>
          </p:cNvSpPr>
          <p:nvPr>
            <p:ph type="dt" sz="half" idx="10"/>
          </p:nvPr>
        </p:nvSpPr>
        <p:spPr/>
        <p:txBody>
          <a:bodyPr rtlCol="0"/>
          <a:lstStyle/>
          <a:p>
            <a:pPr rtl="0"/>
            <a:fld id="{7D268249-7BF8-4D2A-A3F5-744482FD3EED}" type="datetime1">
              <a:rPr lang="fr-FR" noProof="0" smtClean="0"/>
              <a:t>23/05/2019</a:t>
            </a:fld>
            <a:endParaRPr lang="fr-FR" noProof="0" dirty="0"/>
          </a:p>
        </p:txBody>
      </p:sp>
      <p:sp>
        <p:nvSpPr>
          <p:cNvPr id="7" name="Espace réservé du numéro de diapositive 6"/>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fr-FR" noProof="0"/>
              <a:t>Modifiez le style du titre</a:t>
            </a:r>
            <a:endParaRPr lang="fr-FR" noProof="0" dirty="0"/>
          </a:p>
        </p:txBody>
      </p:sp>
      <p:sp>
        <p:nvSpPr>
          <p:cNvPr id="3" name="Espace réservé d’image 2" descr="Espace réservé vide pour ajouter une image. Cliquez sur l’espace réservé et sélectionnez l’image à ajouter."/>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endParaRPr lang="fr-FR" noProof="0" dirty="0"/>
          </a:p>
        </p:txBody>
      </p:sp>
      <p:grpSp>
        <p:nvGrpSpPr>
          <p:cNvPr id="614" name="cadre" descr="Graphique de boîte de dialogue"/>
          <p:cNvGrpSpPr/>
          <p:nvPr/>
        </p:nvGrpSpPr>
        <p:grpSpPr bwMode="invGray">
          <a:xfrm flipH="1">
            <a:off x="1447500" y="1630821"/>
            <a:ext cx="6291028" cy="4575885"/>
            <a:chOff x="4417839" y="1630821"/>
            <a:chExt cx="6291028" cy="4575885"/>
          </a:xfrm>
        </p:grpSpPr>
        <p:grpSp>
          <p:nvGrpSpPr>
            <p:cNvPr id="615" name="Groupe 614"/>
            <p:cNvGrpSpPr/>
            <p:nvPr/>
          </p:nvGrpSpPr>
          <p:grpSpPr bwMode="invGray">
            <a:xfrm>
              <a:off x="5414491" y="1630821"/>
              <a:ext cx="5294376" cy="4114800"/>
              <a:chOff x="3310555" y="716546"/>
              <a:chExt cx="5294376" cy="4114800"/>
            </a:xfrm>
          </p:grpSpPr>
          <p:grpSp>
            <p:nvGrpSpPr>
              <p:cNvPr id="767" name="Groupe 766"/>
              <p:cNvGrpSpPr/>
              <p:nvPr/>
            </p:nvGrpSpPr>
            <p:grpSpPr bwMode="invGray">
              <a:xfrm flipH="1">
                <a:off x="3310555" y="737968"/>
                <a:ext cx="5294376" cy="54864"/>
                <a:chOff x="1522413" y="1514475"/>
                <a:chExt cx="10569575" cy="64008"/>
              </a:xfrm>
              <a:solidFill>
                <a:schemeClr val="accent1"/>
              </a:solidFill>
            </p:grpSpPr>
            <p:sp>
              <p:nvSpPr>
                <p:cNvPr id="843" name="Forme libre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4" name="Forme libre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5" name="Forme libre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6"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7"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8"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9"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0"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1"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2"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3"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4"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5"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6"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7"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8"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59"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0"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1"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2"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3"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4"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5"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6"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7"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8"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69"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0"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1"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2"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3"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4"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5"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6"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7"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8"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79"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0"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1"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2"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3"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4"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5"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6"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7"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8"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89"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0"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1"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2"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3"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4"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5"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6"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7"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8"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99"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0"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1"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2"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3"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4"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5"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6"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7"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8"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09"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0"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1"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2"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3"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4"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5"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916"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768" name="Groupe 767"/>
              <p:cNvGrpSpPr/>
              <p:nvPr/>
            </p:nvGrpSpPr>
            <p:grpSpPr bwMode="invGray">
              <a:xfrm rot="16200000" flipH="1">
                <a:off x="6492229" y="2755658"/>
                <a:ext cx="4114800" cy="36576"/>
                <a:chOff x="1522413" y="1514475"/>
                <a:chExt cx="10569575" cy="64008"/>
              </a:xfrm>
              <a:solidFill>
                <a:schemeClr val="accent1"/>
              </a:solidFill>
            </p:grpSpPr>
            <p:sp>
              <p:nvSpPr>
                <p:cNvPr id="769" name="Forme libre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0" name="Forme libre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1" name="Forme libre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2"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3"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4"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5"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6"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7"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8"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79"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0"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1"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2"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3"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4"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5"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6"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7"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8"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89"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0"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1"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2"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3"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4"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5"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6"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7"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8"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99"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0"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1"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2"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3"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4"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5"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6"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7"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8"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09"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0"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1"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2"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3"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4"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5"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6"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7"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8"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19"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0"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1"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2"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3"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4"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5"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6"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7"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8"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29"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0"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1"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2"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3"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4"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5"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6"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7"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8"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39"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0"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1"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842"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nvGrpSpPr>
            <p:cNvPr id="616" name="Groupe 615"/>
            <p:cNvGrpSpPr/>
            <p:nvPr/>
          </p:nvGrpSpPr>
          <p:grpSpPr bwMode="invGray">
            <a:xfrm rot="10800000">
              <a:off x="4417839" y="2091906"/>
              <a:ext cx="5294376" cy="4114800"/>
              <a:chOff x="3310555" y="716546"/>
              <a:chExt cx="5294376" cy="4114800"/>
            </a:xfrm>
          </p:grpSpPr>
          <p:grpSp>
            <p:nvGrpSpPr>
              <p:cNvPr id="617" name="Groupe 616"/>
              <p:cNvGrpSpPr/>
              <p:nvPr/>
            </p:nvGrpSpPr>
            <p:grpSpPr bwMode="invGray">
              <a:xfrm flipH="1">
                <a:off x="3310555" y="737968"/>
                <a:ext cx="5294376" cy="54864"/>
                <a:chOff x="1522413" y="1514475"/>
                <a:chExt cx="10569575" cy="64008"/>
              </a:xfrm>
              <a:solidFill>
                <a:schemeClr val="accent1"/>
              </a:solidFill>
            </p:grpSpPr>
            <p:sp>
              <p:nvSpPr>
                <p:cNvPr id="693" name="Forme libre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4" name="Forme libre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5" name="Forme libre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6"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7"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8"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9"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0"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1"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2"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3"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4"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5"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6"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7"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8"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09"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0"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1"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2"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3"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4"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5"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6"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7"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8"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19"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0"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1"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2"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3"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4"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5"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6"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7"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8"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29"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0"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1"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2"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3"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4"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5"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6"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7"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8"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39"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0"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1"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2"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3"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4"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5"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6"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7"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8"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49"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0"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1"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2"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3"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4"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5"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6"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7"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8"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59"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0"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1"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2"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3"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4"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5"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766"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nvGrpSpPr>
              <p:cNvPr id="618" name="Groupe 617"/>
              <p:cNvGrpSpPr/>
              <p:nvPr/>
            </p:nvGrpSpPr>
            <p:grpSpPr bwMode="invGray">
              <a:xfrm rot="16200000" flipH="1">
                <a:off x="6492229" y="2755658"/>
                <a:ext cx="4114800" cy="36576"/>
                <a:chOff x="1522413" y="1514475"/>
                <a:chExt cx="10569575" cy="64008"/>
              </a:xfrm>
              <a:solidFill>
                <a:schemeClr val="accent1"/>
              </a:solidFill>
            </p:grpSpPr>
            <p:sp>
              <p:nvSpPr>
                <p:cNvPr id="619" name="Forme libre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0" name="Forme libre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1" name="Forme libre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2" name="Forme libre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3" name="Forme libre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4" name="Forme libre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5" name="Forme libre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6" name="Forme libre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7" name="Forme libre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8" name="Forme libre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29" name="Forme libre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0" name="Forme libre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1" name="Forme libre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2" name="Forme libre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3" name="Forme libre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4" name="Forme libre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5" name="Forme libre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6" name="Forme libre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7" name="Forme libre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8" name="Forme libre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39" name="Forme libre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0" name="Forme libre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1" name="Forme libre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2" name="Forme libre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3" name="Forme libre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4" name="Forme libre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5" name="Forme libre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6" name="Forme libre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7" name="Forme libre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8" name="Forme libre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49" name="Forme libre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0" name="Forme libre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1" name="Forme libre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2" name="Forme libre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3" name="Forme libre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4" name="Forme libre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5" name="Forme libre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6" name="Forme libre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7" name="Forme libre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8" name="Forme libre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59" name="Forme libre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0" name="Forme libre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1" name="Forme libre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2" name="Forme libre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3" name="Forme libre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4" name="Forme libre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5" name="Forme libre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6" name="Forme libre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7" name="Forme libre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8" name="Forme libre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69" name="Forme libre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0" name="Forme libre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1" name="Forme libre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2" name="Forme libre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3" name="Forme libre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4" name="Forme libre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5" name="Forme libre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6" name="Forme libre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7" name="Forme libre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8" name="Forme libre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79" name="Forme libre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0" name="Forme libre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1" name="Forme libre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2" name="Forme libre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3" name="Forme libre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4" name="Forme libre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5" name="Forme libre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6" name="Forme libre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7" name="Forme libre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8" name="Forme libre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89" name="Forme libre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0" name="Forme libre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1" name="Forme libre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692" name="Forme libre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grpSp>
      </p:grpSp>
      <p:sp>
        <p:nvSpPr>
          <p:cNvPr id="4" name="Espace réservé du texte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5" name="Espace réservé de la date 4"/>
          <p:cNvSpPr>
            <a:spLocks noGrp="1"/>
          </p:cNvSpPr>
          <p:nvPr>
            <p:ph type="dt" sz="half" idx="10"/>
          </p:nvPr>
        </p:nvSpPr>
        <p:spPr/>
        <p:txBody>
          <a:bodyPr rtlCol="0"/>
          <a:lstStyle/>
          <a:p>
            <a:pPr rtl="0"/>
            <a:fld id="{02ED6296-26BA-4900-81FF-35012AFF5636}" type="datetime1">
              <a:rPr lang="fr-FR" noProof="0" smtClean="0"/>
              <a:t>23/05/2019</a:t>
            </a:fld>
            <a:endParaRPr lang="fr-FR" noProof="0" dirty="0"/>
          </a:p>
        </p:txBody>
      </p:sp>
      <p:sp>
        <p:nvSpPr>
          <p:cNvPr id="7" name="Espace réservé du numéro de diapositive 6"/>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fr-FR" noProof="0" dirty="0"/>
              <a:t>Modifiez le style du titre</a:t>
            </a:r>
          </a:p>
        </p:txBody>
      </p:sp>
      <p:sp>
        <p:nvSpPr>
          <p:cNvPr id="3" name="Espace réservé du texte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5" name="Espace réservé du pied de page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fr-FR" noProof="0" dirty="0"/>
          </a:p>
        </p:txBody>
      </p:sp>
      <p:sp>
        <p:nvSpPr>
          <p:cNvPr id="4" name="Espace réservé de la date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4C5566FB-92D9-46E9-95A3-CDDB8CB94D13}" type="datetime1">
              <a:rPr lang="fr-FR" noProof="0" smtClean="0"/>
              <a:t>23/05/2019</a:t>
            </a:fld>
            <a:endParaRPr lang="fr-FR" noProof="0" dirty="0"/>
          </a:p>
        </p:txBody>
      </p:sp>
      <p:sp>
        <p:nvSpPr>
          <p:cNvPr id="6" name="Espace réservé du numéro de diapositive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www.canada.ca/fr/services/prestations/ae/assurance-emploi-enseignants.html" TargetMode="Externa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hyperlink" Target="https://www.canada.ca/fr/services/prestations/ae/assurance-emploi-enseignants.html#ref" TargetMode="Externa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hyperlink" Target="https://www.canada.ca/fr/services/prestations/ae/assurance-emploi-reguliere/montant-prestation.html"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hyperlink" Target="https://www.canada.ca/fr/services/prestations/ae/assurance-emploi-reguliere/montant-prestation.html" TargetMode="Externa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hyperlink" Target="http://www.servicecanada.gc.ca/tbsc-fsco/sc-hme.jsp?lang=fra" TargetMode="External"/><Relationship Id="rId5" Type="http://schemas.openxmlformats.org/officeDocument/2006/relationships/hyperlink" Target="https://www.canada.ca/fr/services/prestations/ae/assurance-emploi-demande.html" TargetMode="External"/><Relationship Id="rId4" Type="http://schemas.openxmlformats.org/officeDocument/2006/relationships/hyperlink" Target="https://www.canada.ca/fr/services/prestations/ae/assurance-emploi-reguliere/demande.html" TargetMode="Externa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8.xml"/><Relationship Id="rId1" Type="http://schemas.openxmlformats.org/officeDocument/2006/relationships/tags" Target="../tags/tag4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hyperlink" Target="https://www.canada.ca/fr/services/prestations/ae/assurance-emploi-reguliere/apres-demande.html" TargetMode="Externa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2.xml"/><Relationship Id="rId1" Type="http://schemas.openxmlformats.org/officeDocument/2006/relationships/tags" Target="../tags/tag51.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hyperlink" Target="https://www.canada.ca/fr/services/prestations/ae/assurance-emploi-reguliere/pendant-que-vous-recevez.html" TargetMode="Externa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6.xml"/><Relationship Id="rId1" Type="http://schemas.openxmlformats.org/officeDocument/2006/relationships/tags" Target="../tags/tag55.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hyperlink" Target="https://www.canada.ca/fr/emploi-developpement-social/programmes/ei-liste/assurance-emploi/travail-pendant-prestations.html" TargetMode="External"/><Relationship Id="rId4" Type="http://schemas.openxmlformats.org/officeDocument/2006/relationships/hyperlink" Target="http://www.servicecanada.gc.ca/fra/ae/renseignements/tpp.shtml" TargetMode="External"/></Relationships>
</file>

<file path=ppt/slides/_rels/slide32.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hyperlink" Target="http://www.sehy.qc.ca/sites/default/files/D%C3%A9clarer%20un%20revenu_A-E.pdf" TargetMode="External"/><Relationship Id="rId4"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3.xml"/><Relationship Id="rId1" Type="http://schemas.openxmlformats.org/officeDocument/2006/relationships/tags" Target="../tags/tag7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7.xml"/><Relationship Id="rId1" Type="http://schemas.openxmlformats.org/officeDocument/2006/relationships/tags" Target="../tags/tag7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9.xml"/><Relationship Id="rId1" Type="http://schemas.openxmlformats.org/officeDocument/2006/relationships/tags" Target="../tags/tag7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0.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hyperlink" Target="http://www.servicecanada.gc.ca/tbsc-fsco/sc-hme.jsp?lang=fra" TargetMode="External"/><Relationship Id="rId4" Type="http://schemas.openxmlformats.org/officeDocument/2006/relationships/hyperlink" Target="https://www.canada.ca/fr/emploi-developpement-social/ministere/coordonnees/assurance-emploi-individus.html" TargetMode="Externa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hyperlink" Target="mailto:kimdesnoyers@sehy.qc.ca" TargetMode="External"/><Relationship Id="rId4" Type="http://schemas.openxmlformats.org/officeDocument/2006/relationships/hyperlink" Target="mailto:sophieveilleux@sehy.qc.ca"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hyperlink" Target="https://www.canada.ca/fr/services/prestations/ae/assurance-emploi-reguliere/admissibilite.html" TargetMode="Externa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rtlCol="0"/>
          <a:lstStyle/>
          <a:p>
            <a:pPr algn="ctr" rtl="0"/>
            <a:r>
              <a:rPr lang="fr-FR" dirty="0">
                <a:latin typeface="Bradley Hand ITC" panose="03070402050302030203" pitchFamily="66" charset="0"/>
              </a:rPr>
              <a:t>L’ASSURANCE-EMPLOI (AE)</a:t>
            </a:r>
          </a:p>
        </p:txBody>
      </p:sp>
      <p:sp>
        <p:nvSpPr>
          <p:cNvPr id="3" name="Sous-titre 2"/>
          <p:cNvSpPr>
            <a:spLocks noGrp="1"/>
          </p:cNvSpPr>
          <p:nvPr>
            <p:ph type="subTitle" idx="1"/>
            <p:custDataLst>
              <p:tags r:id="rId2"/>
            </p:custDataLst>
          </p:nvPr>
        </p:nvSpPr>
        <p:spPr>
          <a:xfrm>
            <a:off x="482693" y="5931939"/>
            <a:ext cx="7678589" cy="1066800"/>
          </a:xfrm>
        </p:spPr>
        <p:txBody>
          <a:bodyPr rtlCol="0">
            <a:normAutofit/>
          </a:bodyPr>
          <a:lstStyle/>
          <a:p>
            <a:pPr rtl="0"/>
            <a:r>
              <a:rPr lang="fr-FR" sz="1600" i="1" dirty="0"/>
              <a:t>Par Sophie Veilleux</a:t>
            </a:r>
          </a:p>
          <a:p>
            <a:pPr rtl="0"/>
            <a:r>
              <a:rPr lang="fr-FR" sz="1600" i="1" dirty="0"/>
              <a:t>Syndicat de l’enseignement de la Haute-Yamaska (SEHY)</a:t>
            </a:r>
          </a:p>
          <a:p>
            <a:pPr rtl="0"/>
            <a:r>
              <a:rPr lang="fr-FR" sz="1600" i="1"/>
              <a:t>Novembre </a:t>
            </a:r>
            <a:r>
              <a:rPr lang="fr-FR" sz="1600" i="1" dirty="0"/>
              <a:t>2017</a:t>
            </a:r>
          </a:p>
          <a:p>
            <a:pPr rtl="0"/>
            <a:endParaRPr lang="fr-FR" dirty="0"/>
          </a:p>
        </p:txBody>
      </p:sp>
      <p:sp>
        <p:nvSpPr>
          <p:cNvPr id="4" name="Espace réservé du texte 4"/>
          <p:cNvSpPr txBox="1">
            <a:spLocks/>
          </p:cNvSpPr>
          <p:nvPr>
            <p:custDataLst>
              <p:tags r:id="rId3"/>
            </p:custDataLst>
          </p:nvPr>
        </p:nvSpPr>
        <p:spPr>
          <a:xfrm>
            <a:off x="477789" y="4941168"/>
            <a:ext cx="11233247" cy="990771"/>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0"/>
              </a:spcBef>
              <a:buSzPct val="100000"/>
              <a:buFont typeface="Arial" pitchFamily="34" charset="0"/>
              <a:buNone/>
              <a:defRPr sz="24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600"/>
              </a:spcBef>
              <a:buSzPct val="100000"/>
              <a:buFont typeface="Consolas" pitchFamily="49"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SzPct val="10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9pPr>
          </a:lstStyle>
          <a:p>
            <a:pPr algn="just"/>
            <a:r>
              <a:rPr lang="fr-CA" dirty="0"/>
              <a:t>Les informations qui suivent proviennent principalement du site Internet du gouvernement du Canada:</a:t>
            </a:r>
          </a:p>
          <a:p>
            <a:r>
              <a:rPr lang="fr-CA" dirty="0">
                <a:solidFill>
                  <a:srgbClr val="00B050"/>
                </a:solidFill>
                <a:hlinkClick r:id="rId6"/>
              </a:rPr>
              <a:t>https://www.canada.ca/fr/services/prestations/ae/assurance-emploi-enseignants.html</a:t>
            </a:r>
            <a:endParaRPr lang="fr-CA" dirty="0">
              <a:solidFill>
                <a:srgbClr val="00B050"/>
              </a:solidFill>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99360" y="260648"/>
            <a:ext cx="10139667" cy="1020762"/>
          </a:xfrm>
        </p:spPr>
        <p:txBody>
          <a:bodyPr>
            <a:normAutofit/>
          </a:bodyPr>
          <a:lstStyle/>
          <a:p>
            <a:r>
              <a:rPr lang="fr-CA" dirty="0">
                <a:latin typeface="Bradley Hand ITC" panose="03070402050302030203" pitchFamily="66" charset="0"/>
              </a:rPr>
              <a:t>Vous n’avez pas droit à de l’AE (prestation régulière) durant les périodes de congé si…</a:t>
            </a:r>
          </a:p>
        </p:txBody>
      </p:sp>
      <p:sp>
        <p:nvSpPr>
          <p:cNvPr id="3" name="Espace réservé du contenu 2"/>
          <p:cNvSpPr>
            <a:spLocks noGrp="1"/>
          </p:cNvSpPr>
          <p:nvPr>
            <p:ph idx="1"/>
            <p:custDataLst>
              <p:tags r:id="rId2"/>
            </p:custDataLst>
          </p:nvPr>
        </p:nvSpPr>
        <p:spPr/>
        <p:txBody>
          <a:bodyPr>
            <a:normAutofit/>
          </a:bodyPr>
          <a:lstStyle/>
          <a:p>
            <a:pPr algn="just"/>
            <a:r>
              <a:rPr lang="fr-CA" sz="3200" dirty="0"/>
              <a:t>Une partie ou la totalité des heures d'emploi assurables accumulées au cours de la période de référence l’ont été alors que vous étiez enseignant.</a:t>
            </a:r>
          </a:p>
          <a:p>
            <a:pPr lvl="1" algn="just"/>
            <a:r>
              <a:rPr lang="fr-CA" sz="2800" dirty="0">
                <a:solidFill>
                  <a:srgbClr val="00B050"/>
                </a:solidFill>
              </a:rPr>
              <a:t>Il y a trois exceptions à cette règle qui vous permettent de recevoir des </a:t>
            </a:r>
            <a:r>
              <a:rPr lang="fr-CA" sz="2800">
                <a:solidFill>
                  <a:srgbClr val="00B050"/>
                </a:solidFill>
              </a:rPr>
              <a:t>prestations régulières :</a:t>
            </a:r>
            <a:endParaRPr lang="fr-CA" sz="2800" dirty="0">
              <a:solidFill>
                <a:srgbClr val="00B050"/>
              </a:solidFill>
            </a:endParaRPr>
          </a:p>
          <a:p>
            <a:pPr lvl="2" algn="just"/>
            <a:r>
              <a:rPr lang="fr-CA" sz="2600" dirty="0">
                <a:solidFill>
                  <a:srgbClr val="00B050"/>
                </a:solidFill>
              </a:rPr>
              <a:t>votre contrat d’enseignant est terminé;</a:t>
            </a:r>
          </a:p>
          <a:p>
            <a:pPr lvl="2" algn="just"/>
            <a:r>
              <a:rPr lang="fr-CA" sz="2600" dirty="0">
                <a:solidFill>
                  <a:srgbClr val="00B050"/>
                </a:solidFill>
              </a:rPr>
              <a:t>votre emploi était occasionnel ou il s’agissait de suppléance;</a:t>
            </a:r>
          </a:p>
          <a:p>
            <a:pPr lvl="2" algn="just"/>
            <a:r>
              <a:rPr lang="fr-CA" sz="2600" dirty="0">
                <a:solidFill>
                  <a:srgbClr val="00B050"/>
                </a:solidFill>
              </a:rPr>
              <a:t>vous êtes admissible aux prestations en raison d'un emploi autre que l'enseignement.</a:t>
            </a:r>
          </a:p>
          <a:p>
            <a:pPr marL="0" indent="0">
              <a:buNone/>
            </a:pPr>
            <a:endParaRPr lang="fr-CA" sz="3200" dirty="0"/>
          </a:p>
        </p:txBody>
      </p:sp>
    </p:spTree>
    <p:extLst>
      <p:ext uri="{BB962C8B-B14F-4D97-AF65-F5344CB8AC3E}">
        <p14:creationId xmlns:p14="http://schemas.microsoft.com/office/powerpoint/2010/main" val="3500373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dirty="0">
                <a:latin typeface="Bradley Hand ITC" panose="03070402050302030203" pitchFamily="66" charset="0"/>
              </a:rPr>
              <a:t>Exception 1: Votre contrat est terminé</a:t>
            </a:r>
          </a:p>
        </p:txBody>
      </p:sp>
      <p:sp>
        <p:nvSpPr>
          <p:cNvPr id="3" name="Espace réservé du contenu 2"/>
          <p:cNvSpPr>
            <a:spLocks noGrp="1"/>
          </p:cNvSpPr>
          <p:nvPr>
            <p:ph idx="1"/>
            <p:custDataLst>
              <p:tags r:id="rId2"/>
            </p:custDataLst>
          </p:nvPr>
        </p:nvSpPr>
        <p:spPr/>
        <p:txBody>
          <a:bodyPr>
            <a:normAutofit/>
          </a:bodyPr>
          <a:lstStyle/>
          <a:p>
            <a:pPr algn="just"/>
            <a:r>
              <a:rPr lang="fr-CA" sz="2900" dirty="0"/>
              <a:t>Votre contrat est considéré comme étant terminé le jour suivant le dernier jour du contrat, à condition qu’il ne soit pas renouvelé ou qu'il n'existe aucun autre contrat.</a:t>
            </a:r>
          </a:p>
          <a:p>
            <a:pPr algn="just"/>
            <a:endParaRPr lang="fr-CA" sz="2900" dirty="0"/>
          </a:p>
          <a:p>
            <a:pPr lvl="1" algn="just"/>
            <a:r>
              <a:rPr lang="fr-CA" sz="2900" dirty="0"/>
              <a:t>Si c’est votre situation, vous avez droit à des prestations régulières pour toute partie d’une période de congé jusqu'à ce qu'un nouveau contrat soit signé ou en vigueur.</a:t>
            </a:r>
          </a:p>
          <a:p>
            <a:pPr lvl="1" algn="just"/>
            <a:endParaRPr lang="fr-CA" sz="2900" dirty="0"/>
          </a:p>
          <a:p>
            <a:endParaRPr lang="fr-CA" dirty="0"/>
          </a:p>
        </p:txBody>
      </p:sp>
    </p:spTree>
    <p:extLst>
      <p:ext uri="{BB962C8B-B14F-4D97-AF65-F5344CB8AC3E}">
        <p14:creationId xmlns:p14="http://schemas.microsoft.com/office/powerpoint/2010/main" val="2385413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3600" dirty="0">
                <a:latin typeface="Bradley Hand ITC" panose="03070402050302030203" pitchFamily="66" charset="0"/>
              </a:rPr>
              <a:t>Exception 1: Votre contrat est terminé (suite)</a:t>
            </a:r>
            <a:br>
              <a:rPr lang="fr-CA" sz="3600" dirty="0">
                <a:solidFill>
                  <a:prstClr val="white"/>
                </a:solidFill>
                <a:latin typeface="Bradley Hand ITC" panose="03070402050302030203" pitchFamily="66" charset="0"/>
              </a:rPr>
            </a:br>
            <a:r>
              <a:rPr lang="fr-CA" sz="3600" i="1" dirty="0">
                <a:solidFill>
                  <a:prstClr val="white"/>
                </a:solidFill>
                <a:latin typeface="Bradley Hand ITC" panose="03070402050302030203" pitchFamily="66" charset="0"/>
              </a:rPr>
              <a:t>À prendre en considération:</a:t>
            </a:r>
            <a:endParaRPr lang="fr-CA" sz="3600" i="1" dirty="0">
              <a:latin typeface="Bradley Hand ITC" panose="03070402050302030203" pitchFamily="66" charset="0"/>
            </a:endParaRPr>
          </a:p>
        </p:txBody>
      </p:sp>
      <p:sp>
        <p:nvSpPr>
          <p:cNvPr id="3" name="Espace réservé du contenu 2"/>
          <p:cNvSpPr>
            <a:spLocks noGrp="1"/>
          </p:cNvSpPr>
          <p:nvPr>
            <p:ph idx="1"/>
            <p:custDataLst>
              <p:tags r:id="rId2"/>
            </p:custDataLst>
          </p:nvPr>
        </p:nvSpPr>
        <p:spPr/>
        <p:txBody>
          <a:bodyPr/>
          <a:lstStyle/>
          <a:p>
            <a:pPr algn="just"/>
            <a:r>
              <a:rPr lang="fr-CA" dirty="0"/>
              <a:t>Si vous avez un contrat répétitif d’une durée de 10 mois, on considère que la fin de votre contrat correspond à la fin de la période d'enseignement (fin de l’année scolaire). </a:t>
            </a:r>
          </a:p>
          <a:p>
            <a:pPr algn="just"/>
            <a:endParaRPr lang="fr-CA" dirty="0"/>
          </a:p>
          <a:p>
            <a:pPr lvl="1" algn="just"/>
            <a:r>
              <a:rPr lang="fr-CA" dirty="0"/>
              <a:t>Cependant, lorsque vous signez ou acceptez un autre contrat avec la même commission scolaire avant l'expiration du contrat, vous ne pouvez pas recevoir de prestations régulières durant les périodes de congé.</a:t>
            </a:r>
          </a:p>
          <a:p>
            <a:pPr lvl="1"/>
            <a:endParaRPr lang="fr-CA" dirty="0"/>
          </a:p>
          <a:p>
            <a:pPr algn="just"/>
            <a:r>
              <a:rPr lang="fr-CA" dirty="0"/>
              <a:t>Un contrat de travail </a:t>
            </a:r>
            <a:r>
              <a:rPr lang="fr-CA" dirty="0">
                <a:solidFill>
                  <a:srgbClr val="00B050"/>
                </a:solidFill>
              </a:rPr>
              <a:t>ne prend pas fin </a:t>
            </a:r>
            <a:r>
              <a:rPr lang="fr-CA" dirty="0"/>
              <a:t>si vous êtes suspendu ou en congé autorisé, avec ou sans solde.</a:t>
            </a:r>
          </a:p>
          <a:p>
            <a:endParaRPr lang="fr-CA" dirty="0"/>
          </a:p>
          <a:p>
            <a:endParaRPr lang="fr-CA" dirty="0"/>
          </a:p>
        </p:txBody>
      </p:sp>
    </p:spTree>
    <p:extLst>
      <p:ext uri="{BB962C8B-B14F-4D97-AF65-F5344CB8AC3E}">
        <p14:creationId xmlns:p14="http://schemas.microsoft.com/office/powerpoint/2010/main" val="131036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3600" dirty="0">
                <a:latin typeface="Bradley Hand ITC" panose="03070402050302030203" pitchFamily="66" charset="0"/>
              </a:rPr>
              <a:t>Exception 1: Votre contrat est terminé (suite)</a:t>
            </a:r>
            <a:br>
              <a:rPr lang="fr-CA" sz="3600" dirty="0">
                <a:solidFill>
                  <a:prstClr val="white"/>
                </a:solidFill>
                <a:latin typeface="Bradley Hand ITC" panose="03070402050302030203" pitchFamily="66" charset="0"/>
              </a:rPr>
            </a:br>
            <a:r>
              <a:rPr lang="fr-CA" sz="3600" i="1" dirty="0">
                <a:solidFill>
                  <a:prstClr val="white"/>
                </a:solidFill>
                <a:latin typeface="Bradley Hand ITC" panose="03070402050302030203" pitchFamily="66" charset="0"/>
              </a:rPr>
              <a:t>À prendre en considération:</a:t>
            </a:r>
            <a:endParaRPr lang="fr-CA" sz="3600" i="1" dirty="0">
              <a:latin typeface="Bradley Hand ITC" panose="03070402050302030203" pitchFamily="66" charset="0"/>
            </a:endParaRPr>
          </a:p>
        </p:txBody>
      </p:sp>
      <p:sp>
        <p:nvSpPr>
          <p:cNvPr id="3" name="Espace réservé du contenu 2"/>
          <p:cNvSpPr>
            <a:spLocks noGrp="1"/>
          </p:cNvSpPr>
          <p:nvPr>
            <p:ph idx="1"/>
            <p:custDataLst>
              <p:tags r:id="rId2"/>
            </p:custDataLst>
          </p:nvPr>
        </p:nvSpPr>
        <p:spPr/>
        <p:txBody>
          <a:bodyPr>
            <a:normAutofit fontScale="92500"/>
          </a:bodyPr>
          <a:lstStyle/>
          <a:p>
            <a:pPr algn="just"/>
            <a:r>
              <a:rPr lang="fr-CA" dirty="0"/>
              <a:t>Si durant la période de congé scolaire, vous signez un nouveau contrat* pour la prochaine période d'enseignement, vous n’aurez plus droit à des prestations à compter de la date de signature du nouveau contrat.</a:t>
            </a:r>
          </a:p>
          <a:p>
            <a:pPr marL="446088" indent="-176213" algn="just">
              <a:buNone/>
            </a:pPr>
            <a:r>
              <a:rPr lang="fr-CA" dirty="0"/>
              <a:t>*Une décision rendue en 2006, par la Cour d’appel fédérale, indique que des enseignants ayant un contrat à temps partiel, qui acceptent un autre contrat en juin ou qui avaient une promesse d’emploi pour l’année scolaire suivante, n’avaient pas droit à des prestations d’AE.</a:t>
            </a:r>
          </a:p>
          <a:p>
            <a:pPr marL="0" indent="0" algn="just">
              <a:buNone/>
            </a:pPr>
            <a:r>
              <a:rPr lang="fr-CA" dirty="0">
                <a:solidFill>
                  <a:srgbClr val="00B050"/>
                </a:solidFill>
              </a:rPr>
              <a:t>Donc, si vous acceptez un contrat lors de la séance d’affectation du mois de juillet, vous n’avez pas droit à des prestations d’AE.</a:t>
            </a:r>
          </a:p>
          <a:p>
            <a:pPr marL="0" indent="0" algn="just">
              <a:buNone/>
            </a:pPr>
            <a:r>
              <a:rPr lang="fr-CA" i="1" dirty="0"/>
              <a:t>Cette décision ne s’applique pas aux enseignants de l’éducation aux adultes (Arrêt </a:t>
            </a:r>
            <a:r>
              <a:rPr lang="fr-CA" i="1" dirty="0" err="1"/>
              <a:t>Lafrenière</a:t>
            </a:r>
            <a:r>
              <a:rPr lang="fr-CA" i="1" dirty="0"/>
              <a:t>, juillet 2013).</a:t>
            </a:r>
          </a:p>
          <a:p>
            <a:endParaRPr lang="fr-CA" dirty="0"/>
          </a:p>
        </p:txBody>
      </p:sp>
    </p:spTree>
    <p:extLst>
      <p:ext uri="{BB962C8B-B14F-4D97-AF65-F5344CB8AC3E}">
        <p14:creationId xmlns:p14="http://schemas.microsoft.com/office/powerpoint/2010/main" val="259503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Exception 2: Il s’agit d’un emploi occasionnel ou d’une suppléance</a:t>
            </a:r>
            <a:endParaRPr lang="fr-CA" dirty="0"/>
          </a:p>
        </p:txBody>
      </p:sp>
      <p:sp>
        <p:nvSpPr>
          <p:cNvPr id="3" name="Espace réservé du contenu 2"/>
          <p:cNvSpPr>
            <a:spLocks noGrp="1"/>
          </p:cNvSpPr>
          <p:nvPr>
            <p:ph idx="1"/>
            <p:custDataLst>
              <p:tags r:id="rId2"/>
            </p:custDataLst>
          </p:nvPr>
        </p:nvSpPr>
        <p:spPr/>
        <p:txBody>
          <a:bodyPr/>
          <a:lstStyle/>
          <a:p>
            <a:pPr algn="just"/>
            <a:r>
              <a:rPr lang="fr-CA" b="1" dirty="0">
                <a:solidFill>
                  <a:srgbClr val="00B050"/>
                </a:solidFill>
              </a:rPr>
              <a:t>L'enseignement occasionnel</a:t>
            </a:r>
            <a:r>
              <a:rPr lang="fr-CA" dirty="0"/>
              <a:t> est l'enseignement, sur une courte période, irrégulier et temporaire. Si l'emploi consiste à remplacer une personne pendant une courte absence imprévue ou temporaire, et si le travail peut prendre fin en tout temps, il est de nature occasionnelle. </a:t>
            </a:r>
          </a:p>
          <a:p>
            <a:pPr algn="just"/>
            <a:r>
              <a:rPr lang="fr-CA" b="1" dirty="0">
                <a:solidFill>
                  <a:srgbClr val="00B050"/>
                </a:solidFill>
              </a:rPr>
              <a:t>La suppléance</a:t>
            </a:r>
            <a:r>
              <a:rPr lang="fr-CA" dirty="0"/>
              <a:t> est le remplacement d'un autre enseignant pendant une partie de la totalité de l'année scolaire. Toutefois, les enseignants qui signent des contrats répétitifs de 10 mois avec la même commission scolaire et qui y travaillent l'année scolaire entière n'ont pas droit aux prestations régulières, à moins que leur contrat soit effectivement terminé.</a:t>
            </a:r>
          </a:p>
          <a:p>
            <a:endParaRPr lang="fr-CA" dirty="0"/>
          </a:p>
        </p:txBody>
      </p:sp>
    </p:spTree>
    <p:extLst>
      <p:ext uri="{BB962C8B-B14F-4D97-AF65-F5344CB8AC3E}">
        <p14:creationId xmlns:p14="http://schemas.microsoft.com/office/powerpoint/2010/main" val="45074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Exception 2: Il s’agit d’un emploi occasionnel ou d’une suppléance (suite)</a:t>
            </a:r>
            <a:endParaRPr lang="fr-CA" dirty="0"/>
          </a:p>
        </p:txBody>
      </p:sp>
      <p:sp>
        <p:nvSpPr>
          <p:cNvPr id="3" name="Espace réservé du contenu 2"/>
          <p:cNvSpPr>
            <a:spLocks noGrp="1"/>
          </p:cNvSpPr>
          <p:nvPr>
            <p:ph idx="1"/>
            <p:custDataLst>
              <p:tags r:id="rId2"/>
            </p:custDataLst>
          </p:nvPr>
        </p:nvSpPr>
        <p:spPr/>
        <p:txBody>
          <a:bodyPr>
            <a:normAutofit/>
          </a:bodyPr>
          <a:lstStyle/>
          <a:p>
            <a:pPr algn="just"/>
            <a:r>
              <a:rPr lang="fr-CA" sz="3200" dirty="0"/>
              <a:t>Si l’emploi que vous occupez pendant la </a:t>
            </a:r>
            <a:r>
              <a:rPr lang="fr-CA" sz="3200" u="sng" dirty="0">
                <a:solidFill>
                  <a:srgbClr val="00B050"/>
                </a:solidFill>
                <a:hlinkClick r:id="rId4"/>
              </a:rPr>
              <a:t>période de référence</a:t>
            </a:r>
            <a:r>
              <a:rPr lang="fr-CA" sz="3200" u="sng" dirty="0">
                <a:solidFill>
                  <a:srgbClr val="00B050"/>
                </a:solidFill>
              </a:rPr>
              <a:t> </a:t>
            </a:r>
            <a:r>
              <a:rPr lang="fr-CA" sz="3200" dirty="0"/>
              <a:t>est occasionnel ou qu’il s’agit de suppléance, vous pourriez être admissible à des prestations d’AE pour n’importe quelle partie d’une période de congé.</a:t>
            </a:r>
          </a:p>
          <a:p>
            <a:endParaRPr lang="fr-CA" sz="3200" dirty="0"/>
          </a:p>
        </p:txBody>
      </p:sp>
    </p:spTree>
    <p:extLst>
      <p:ext uri="{BB962C8B-B14F-4D97-AF65-F5344CB8AC3E}">
        <p14:creationId xmlns:p14="http://schemas.microsoft.com/office/powerpoint/2010/main" val="2630836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Exception 2: Il s’agit d’un emploi occasionnel ou d’une suppléance (suite)</a:t>
            </a:r>
            <a:endParaRPr lang="fr-CA" dirty="0"/>
          </a:p>
        </p:txBody>
      </p:sp>
      <p:sp>
        <p:nvSpPr>
          <p:cNvPr id="3" name="Espace réservé du contenu 2"/>
          <p:cNvSpPr>
            <a:spLocks noGrp="1"/>
          </p:cNvSpPr>
          <p:nvPr>
            <p:ph idx="1"/>
            <p:custDataLst>
              <p:tags r:id="rId2"/>
            </p:custDataLst>
          </p:nvPr>
        </p:nvSpPr>
        <p:spPr/>
        <p:txBody>
          <a:bodyPr>
            <a:normAutofit/>
          </a:bodyPr>
          <a:lstStyle/>
          <a:p>
            <a:pPr algn="just"/>
            <a:r>
              <a:rPr lang="fr-CA" sz="3200" dirty="0"/>
              <a:t>Si l'emploi que vous occupiez durant votre période de référence compte à la fois comme de l'enseignement régulier et de l'enseignement occasionnel ou s’il s’agissait de suppléance, vous pouvez avoir droit à des prestations d’AE durant une période de congé. </a:t>
            </a:r>
          </a:p>
          <a:p>
            <a:pPr lvl="1" algn="just"/>
            <a:r>
              <a:rPr lang="fr-CA" sz="2800" dirty="0"/>
              <a:t>Par exemple, si vous travailliez sous contrat de septembre à janvier et que vous travailliez à titre de suppléant de janvier à juin.</a:t>
            </a:r>
          </a:p>
        </p:txBody>
      </p:sp>
    </p:spTree>
    <p:extLst>
      <p:ext uri="{BB962C8B-B14F-4D97-AF65-F5344CB8AC3E}">
        <p14:creationId xmlns:p14="http://schemas.microsoft.com/office/powerpoint/2010/main" val="4282598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Exception 3: Vous êtes admissible en raison d’un emploi autre que l’enseignement</a:t>
            </a:r>
            <a:endParaRPr lang="fr-CA" dirty="0"/>
          </a:p>
        </p:txBody>
      </p:sp>
      <p:sp>
        <p:nvSpPr>
          <p:cNvPr id="3" name="Espace réservé du contenu 2"/>
          <p:cNvSpPr>
            <a:spLocks noGrp="1"/>
          </p:cNvSpPr>
          <p:nvPr>
            <p:ph idx="1"/>
            <p:custDataLst>
              <p:tags r:id="rId2"/>
            </p:custDataLst>
          </p:nvPr>
        </p:nvSpPr>
        <p:spPr/>
        <p:txBody>
          <a:bodyPr>
            <a:normAutofit/>
          </a:bodyPr>
          <a:lstStyle/>
          <a:p>
            <a:pPr algn="just"/>
            <a:r>
              <a:rPr lang="fr-CA" sz="3200" dirty="0"/>
              <a:t>Vous devez avoir effectué assez d’heures de travail assurables, pour l’autre emploi, durant la période de référence;</a:t>
            </a:r>
          </a:p>
          <a:p>
            <a:pPr algn="just"/>
            <a:r>
              <a:rPr lang="fr-CA" sz="3200" dirty="0"/>
              <a:t>Le calcul des prestations sera effectué en considérant le salaire de l’autre emploi;</a:t>
            </a:r>
          </a:p>
          <a:p>
            <a:pPr lvl="1" algn="just"/>
            <a:r>
              <a:rPr lang="fr-CA" sz="2800" dirty="0"/>
              <a:t>Cependant, si vous êtes sans emploi après la période de congé, le montant des prestations sera ajusté.</a:t>
            </a:r>
          </a:p>
          <a:p>
            <a:pPr algn="just"/>
            <a:endParaRPr lang="fr-CA" dirty="0"/>
          </a:p>
        </p:txBody>
      </p:sp>
    </p:spTree>
    <p:extLst>
      <p:ext uri="{BB962C8B-B14F-4D97-AF65-F5344CB8AC3E}">
        <p14:creationId xmlns:p14="http://schemas.microsoft.com/office/powerpoint/2010/main" val="3506002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pPr algn="ctr"/>
            <a:r>
              <a:rPr lang="fr-CA" dirty="0">
                <a:latin typeface="Bradley Hand ITC" panose="03070402050302030203" pitchFamily="66" charset="0"/>
              </a:rPr>
              <a:t>LA DEMANDE D’ASSURANCE-EMPLOI</a:t>
            </a:r>
          </a:p>
        </p:txBody>
      </p:sp>
      <p:sp>
        <p:nvSpPr>
          <p:cNvPr id="3" name="Sous-titre 2"/>
          <p:cNvSpPr>
            <a:spLocks noGrp="1"/>
          </p:cNvSpPr>
          <p:nvPr>
            <p:ph type="subTitle" idx="1"/>
            <p:custDataLst>
              <p:tags r:id="rId2"/>
            </p:custDataLst>
          </p:nvPr>
        </p:nvSpPr>
        <p:spPr/>
        <p:txBody>
          <a:bodyPr/>
          <a:lstStyle/>
          <a:p>
            <a:r>
              <a:rPr lang="fr-CA" i="1" dirty="0"/>
              <a:t>Montant que vous pourriez recevoir…</a:t>
            </a:r>
          </a:p>
        </p:txBody>
      </p:sp>
    </p:spTree>
    <p:extLst>
      <p:ext uri="{BB962C8B-B14F-4D97-AF65-F5344CB8AC3E}">
        <p14:creationId xmlns:p14="http://schemas.microsoft.com/office/powerpoint/2010/main" val="3684238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La demande d’AE</a:t>
            </a:r>
            <a:br>
              <a:rPr lang="fr-CA" dirty="0">
                <a:latin typeface="Bradley Hand ITC" panose="03070402050302030203" pitchFamily="66" charset="0"/>
              </a:rPr>
            </a:br>
            <a:r>
              <a:rPr lang="fr-CA" dirty="0">
                <a:latin typeface="Bradley Hand ITC" panose="03070402050302030203" pitchFamily="66" charset="0"/>
              </a:rPr>
              <a:t>Montant que vous pourriez recevoir…</a:t>
            </a:r>
            <a:endParaRPr lang="fr-CA" dirty="0"/>
          </a:p>
        </p:txBody>
      </p:sp>
      <p:sp>
        <p:nvSpPr>
          <p:cNvPr id="3" name="Espace réservé du contenu 2"/>
          <p:cNvSpPr>
            <a:spLocks noGrp="1"/>
          </p:cNvSpPr>
          <p:nvPr>
            <p:ph idx="1"/>
            <p:custDataLst>
              <p:tags r:id="rId2"/>
            </p:custDataLst>
          </p:nvPr>
        </p:nvSpPr>
        <p:spPr/>
        <p:txBody>
          <a:bodyPr/>
          <a:lstStyle/>
          <a:p>
            <a:pPr algn="just"/>
            <a:r>
              <a:rPr lang="fr-CA" dirty="0"/>
              <a:t>Nous vous invitons à consulter la page à l’adresse suivante:</a:t>
            </a:r>
          </a:p>
          <a:p>
            <a:pPr marL="0" indent="0">
              <a:buNone/>
            </a:pPr>
            <a:r>
              <a:rPr lang="fr-CA" dirty="0">
                <a:hlinkClick r:id="rId4"/>
              </a:rPr>
              <a:t>https://www.canada.ca/fr/services/prestations/ae/assurance-emploi-reguliere/montant-prestation.html</a:t>
            </a:r>
            <a:endParaRPr lang="fr-CA" dirty="0"/>
          </a:p>
        </p:txBody>
      </p:sp>
    </p:spTree>
    <p:extLst>
      <p:ext uri="{BB962C8B-B14F-4D97-AF65-F5344CB8AC3E}">
        <p14:creationId xmlns:p14="http://schemas.microsoft.com/office/powerpoint/2010/main" val="1658222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p:cNvSpPr>
            <a:spLocks noGrp="1"/>
          </p:cNvSpPr>
          <p:nvPr>
            <p:ph type="title"/>
            <p:custDataLst>
              <p:tags r:id="rId1"/>
            </p:custDataLst>
          </p:nvPr>
        </p:nvSpPr>
        <p:spPr/>
        <p:txBody>
          <a:bodyPr rtlCol="0">
            <a:normAutofit/>
          </a:bodyPr>
          <a:lstStyle/>
          <a:p>
            <a:pPr algn="ctr" rtl="0"/>
            <a:r>
              <a:rPr lang="fr-FR" sz="5400" dirty="0">
                <a:latin typeface="Bradley Hand ITC" panose="03070402050302030203" pitchFamily="66" charset="0"/>
              </a:rPr>
              <a:t>TRÈS IMPORTANT !</a:t>
            </a:r>
          </a:p>
        </p:txBody>
      </p:sp>
      <p:sp>
        <p:nvSpPr>
          <p:cNvPr id="14" name="Espace réservé du contenu 13"/>
          <p:cNvSpPr>
            <a:spLocks noGrp="1"/>
          </p:cNvSpPr>
          <p:nvPr>
            <p:ph idx="1"/>
            <p:custDataLst>
              <p:tags r:id="rId2"/>
            </p:custDataLst>
          </p:nvPr>
        </p:nvSpPr>
        <p:spPr>
          <a:xfrm>
            <a:off x="1527887" y="2492896"/>
            <a:ext cx="9144000" cy="3456384"/>
          </a:xfrm>
        </p:spPr>
        <p:txBody>
          <a:bodyPr rtlCol="0"/>
          <a:lstStyle/>
          <a:p>
            <a:pPr marL="0" indent="0" algn="just" rtl="0">
              <a:buNone/>
            </a:pPr>
            <a:r>
              <a:rPr lang="fr-FR" sz="3600" dirty="0"/>
              <a:t>L’assurance-emploi (AE) n’est pas prévue à notre convention collective. De ce fait, le SEHY n’est pas automatiquement avisé des modifications qui pourraient survenir. Nous vous conseillons donc de vous informer auprès d’un représentant de l’AE en cas de doute.</a:t>
            </a:r>
          </a:p>
          <a:p>
            <a:pPr algn="just"/>
            <a:endParaRPr lang="fr-FR"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pPr algn="ctr"/>
            <a:r>
              <a:rPr lang="fr-CA" dirty="0">
                <a:latin typeface="Bradley Hand ITC" panose="03070402050302030203" pitchFamily="66" charset="0"/>
              </a:rPr>
              <a:t>LA DEMANDE D’ASSURANCE-EMPLOI</a:t>
            </a:r>
          </a:p>
        </p:txBody>
      </p:sp>
      <p:sp>
        <p:nvSpPr>
          <p:cNvPr id="3" name="Sous-titre 2"/>
          <p:cNvSpPr>
            <a:spLocks noGrp="1"/>
          </p:cNvSpPr>
          <p:nvPr>
            <p:ph type="subTitle" idx="1"/>
            <p:custDataLst>
              <p:tags r:id="rId2"/>
            </p:custDataLst>
          </p:nvPr>
        </p:nvSpPr>
        <p:spPr/>
        <p:txBody>
          <a:bodyPr/>
          <a:lstStyle/>
          <a:p>
            <a:r>
              <a:rPr lang="fr-CA" i="1" dirty="0"/>
              <a:t>Ce qu’il faut savoir avant de commencer…</a:t>
            </a:r>
          </a:p>
        </p:txBody>
      </p:sp>
    </p:spTree>
    <p:extLst>
      <p:ext uri="{BB962C8B-B14F-4D97-AF65-F5344CB8AC3E}">
        <p14:creationId xmlns:p14="http://schemas.microsoft.com/office/powerpoint/2010/main" val="741708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La demande d’AE</a:t>
            </a:r>
            <a:br>
              <a:rPr lang="fr-CA" dirty="0">
                <a:latin typeface="Bradley Hand ITC" panose="03070402050302030203" pitchFamily="66" charset="0"/>
              </a:rPr>
            </a:br>
            <a:r>
              <a:rPr lang="fr-CA" dirty="0">
                <a:latin typeface="Bradley Hand ITC" panose="03070402050302030203" pitchFamily="66" charset="0"/>
              </a:rPr>
              <a:t>Ce qu’il faut savoir avant de commencer…</a:t>
            </a:r>
            <a:endParaRPr lang="fr-CA" dirty="0"/>
          </a:p>
        </p:txBody>
      </p:sp>
      <p:sp>
        <p:nvSpPr>
          <p:cNvPr id="3" name="Espace réservé du contenu 2"/>
          <p:cNvSpPr>
            <a:spLocks noGrp="1"/>
          </p:cNvSpPr>
          <p:nvPr>
            <p:ph idx="1"/>
            <p:custDataLst>
              <p:tags r:id="rId2"/>
            </p:custDataLst>
          </p:nvPr>
        </p:nvSpPr>
        <p:spPr/>
        <p:txBody>
          <a:bodyPr/>
          <a:lstStyle/>
          <a:p>
            <a:pPr algn="just"/>
            <a:r>
              <a:rPr lang="fr-CA" dirty="0"/>
              <a:t>Nous vous invitons à consulter la page à l’adresse suivante:</a:t>
            </a:r>
          </a:p>
          <a:p>
            <a:pPr marL="0" indent="0">
              <a:buNone/>
            </a:pPr>
            <a:r>
              <a:rPr lang="fr-CA" dirty="0">
                <a:hlinkClick r:id="rId4"/>
              </a:rPr>
              <a:t>https://www.canada.ca/fr/services/prestations/ae/assurance-emploi-reguliere/montant-prestation.html</a:t>
            </a:r>
            <a:endParaRPr lang="fr-CA" dirty="0"/>
          </a:p>
        </p:txBody>
      </p:sp>
    </p:spTree>
    <p:extLst>
      <p:ext uri="{BB962C8B-B14F-4D97-AF65-F5344CB8AC3E}">
        <p14:creationId xmlns:p14="http://schemas.microsoft.com/office/powerpoint/2010/main" val="43959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pPr algn="ctr"/>
            <a:r>
              <a:rPr lang="fr-CA" dirty="0">
                <a:latin typeface="Bradley Hand ITC" panose="03070402050302030203" pitchFamily="66" charset="0"/>
              </a:rPr>
              <a:t>LA DEMANDE D’ASSURANCE-EMPLOI</a:t>
            </a:r>
          </a:p>
        </p:txBody>
      </p:sp>
      <p:sp>
        <p:nvSpPr>
          <p:cNvPr id="3" name="Sous-titre 2"/>
          <p:cNvSpPr>
            <a:spLocks noGrp="1"/>
          </p:cNvSpPr>
          <p:nvPr>
            <p:ph type="subTitle" idx="1"/>
            <p:custDataLst>
              <p:tags r:id="rId2"/>
            </p:custDataLst>
          </p:nvPr>
        </p:nvSpPr>
        <p:spPr/>
        <p:txBody>
          <a:bodyPr/>
          <a:lstStyle/>
          <a:p>
            <a:r>
              <a:rPr lang="fr-CA" i="1" dirty="0">
                <a:solidFill>
                  <a:prstClr val="white"/>
                </a:solidFill>
              </a:rPr>
              <a:t>Présenter une demande…</a:t>
            </a:r>
            <a:endParaRPr lang="fr-CA" i="1" dirty="0"/>
          </a:p>
        </p:txBody>
      </p:sp>
    </p:spTree>
    <p:extLst>
      <p:ext uri="{BB962C8B-B14F-4D97-AF65-F5344CB8AC3E}">
        <p14:creationId xmlns:p14="http://schemas.microsoft.com/office/powerpoint/2010/main" val="2063868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prstClr val="white"/>
                </a:solidFill>
                <a:latin typeface="Bradley Hand ITC" panose="03070402050302030203" pitchFamily="66" charset="0"/>
              </a:rPr>
              <a:t>La demande d’AE</a:t>
            </a:r>
            <a:br>
              <a:rPr lang="fr-CA" dirty="0">
                <a:solidFill>
                  <a:prstClr val="white"/>
                </a:solidFill>
                <a:latin typeface="Bradley Hand ITC" panose="03070402050302030203" pitchFamily="66" charset="0"/>
              </a:rPr>
            </a:br>
            <a:r>
              <a:rPr lang="fr-CA" dirty="0">
                <a:solidFill>
                  <a:prstClr val="white"/>
                </a:solidFill>
                <a:latin typeface="Bradley Hand ITC" panose="03070402050302030203" pitchFamily="66" charset="0"/>
              </a:rPr>
              <a:t>Présenter une demande…</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pPr algn="just"/>
            <a:r>
              <a:rPr lang="fr-CA" dirty="0"/>
              <a:t>Nous vous invitons à consulter la page à l’adresse suivante:</a:t>
            </a:r>
          </a:p>
          <a:p>
            <a:pPr marL="0" indent="0">
              <a:buNone/>
            </a:pPr>
            <a:r>
              <a:rPr lang="fr-CA" dirty="0">
                <a:hlinkClick r:id="rId4"/>
              </a:rPr>
              <a:t>https://www.canada.ca/fr/services/prestations/ae/assurance-emploi-reguliere/demande.html</a:t>
            </a:r>
            <a:endParaRPr lang="fr-CA" dirty="0"/>
          </a:p>
          <a:p>
            <a:r>
              <a:rPr lang="fr-CA" dirty="0"/>
              <a:t>Vous pouvez faire votre demande d’AE:</a:t>
            </a:r>
          </a:p>
          <a:p>
            <a:pPr lvl="1"/>
            <a:r>
              <a:rPr lang="fr-CA" dirty="0"/>
              <a:t>Par Internet: </a:t>
            </a:r>
            <a:r>
              <a:rPr lang="fr-CA" dirty="0">
                <a:hlinkClick r:id="rId5"/>
              </a:rPr>
              <a:t>https://www.canada.ca/fr/services/prestations/ae/assurance-emploi-demande.html</a:t>
            </a:r>
            <a:endParaRPr lang="fr-CA" dirty="0"/>
          </a:p>
          <a:p>
            <a:pPr marL="274320" lvl="1" indent="0">
              <a:buNone/>
            </a:pPr>
            <a:endParaRPr lang="fr-CA" dirty="0"/>
          </a:p>
          <a:p>
            <a:pPr lvl="1"/>
            <a:r>
              <a:rPr lang="fr-CA" dirty="0"/>
              <a:t>Numéro sans frais : 1-800-808-6352</a:t>
            </a:r>
            <a:br>
              <a:rPr lang="fr-CA" dirty="0"/>
            </a:br>
            <a:r>
              <a:rPr lang="fr-CA" dirty="0"/>
              <a:t>ATS : 1-800-529-3742 </a:t>
            </a:r>
            <a:br>
              <a:rPr lang="fr-CA" dirty="0"/>
            </a:br>
            <a:r>
              <a:rPr lang="fr-CA" i="1" dirty="0"/>
              <a:t>Les heures d'ouverture sont de 8 h 30 à 16 h 30 (heure locale), du lundi au vendredi.</a:t>
            </a:r>
          </a:p>
          <a:p>
            <a:pPr lvl="1"/>
            <a:endParaRPr lang="fr-CA" i="1" dirty="0"/>
          </a:p>
          <a:p>
            <a:pPr lvl="1"/>
            <a:r>
              <a:rPr lang="fr-CA" dirty="0"/>
              <a:t>En personne: trouvez le centre de Service Canada près de chez vous à l’adresse suivante: </a:t>
            </a:r>
            <a:r>
              <a:rPr lang="fr-CA" dirty="0">
                <a:hlinkClick r:id="rId6"/>
              </a:rPr>
              <a:t>http://www.servicecanada.gc.ca/tbsc-fsco/sc-hme.jsp?lang=fra</a:t>
            </a:r>
            <a:endParaRPr lang="fr-CA" dirty="0"/>
          </a:p>
          <a:p>
            <a:pPr lvl="1"/>
            <a:endParaRPr lang="fr-CA" i="1" dirty="0"/>
          </a:p>
        </p:txBody>
      </p:sp>
    </p:spTree>
    <p:extLst>
      <p:ext uri="{BB962C8B-B14F-4D97-AF65-F5344CB8AC3E}">
        <p14:creationId xmlns:p14="http://schemas.microsoft.com/office/powerpoint/2010/main" val="167501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pPr algn="ctr"/>
            <a:r>
              <a:rPr lang="fr-CA" dirty="0">
                <a:latin typeface="Bradley Hand ITC" panose="03070402050302030203" pitchFamily="66" charset="0"/>
              </a:rPr>
              <a:t>LA DEMANDE D’ASSURANCE-EMPLOI</a:t>
            </a:r>
          </a:p>
        </p:txBody>
      </p:sp>
      <p:sp>
        <p:nvSpPr>
          <p:cNvPr id="3" name="Sous-titre 2"/>
          <p:cNvSpPr>
            <a:spLocks noGrp="1"/>
          </p:cNvSpPr>
          <p:nvPr>
            <p:ph type="subTitle" idx="1"/>
            <p:custDataLst>
              <p:tags r:id="rId2"/>
            </p:custDataLst>
          </p:nvPr>
        </p:nvSpPr>
        <p:spPr/>
        <p:txBody>
          <a:bodyPr/>
          <a:lstStyle/>
          <a:p>
            <a:r>
              <a:rPr lang="fr-CA" i="1" dirty="0">
                <a:solidFill>
                  <a:prstClr val="white"/>
                </a:solidFill>
              </a:rPr>
              <a:t>Une fois votre demande complétée…</a:t>
            </a:r>
            <a:endParaRPr lang="fr-CA" i="1" dirty="0"/>
          </a:p>
        </p:txBody>
      </p:sp>
    </p:spTree>
    <p:extLst>
      <p:ext uri="{BB962C8B-B14F-4D97-AF65-F5344CB8AC3E}">
        <p14:creationId xmlns:p14="http://schemas.microsoft.com/office/powerpoint/2010/main" val="1959677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prstClr val="white"/>
                </a:solidFill>
                <a:latin typeface="Bradley Hand ITC" panose="03070402050302030203" pitchFamily="66" charset="0"/>
              </a:rPr>
              <a:t>La demande d’AE</a:t>
            </a:r>
            <a:br>
              <a:rPr lang="fr-CA" dirty="0">
                <a:solidFill>
                  <a:prstClr val="white"/>
                </a:solidFill>
                <a:latin typeface="Bradley Hand ITC" panose="03070402050302030203" pitchFamily="66" charset="0"/>
              </a:rPr>
            </a:br>
            <a:r>
              <a:rPr lang="fr-CA" dirty="0">
                <a:solidFill>
                  <a:prstClr val="white"/>
                </a:solidFill>
                <a:latin typeface="Bradley Hand ITC" panose="03070402050302030203" pitchFamily="66" charset="0"/>
              </a:rPr>
              <a:t>Une fois votre demande complétée…</a:t>
            </a:r>
            <a:endParaRPr lang="fr-CA" dirty="0"/>
          </a:p>
        </p:txBody>
      </p:sp>
      <p:sp>
        <p:nvSpPr>
          <p:cNvPr id="3" name="Espace réservé du contenu 2"/>
          <p:cNvSpPr>
            <a:spLocks noGrp="1"/>
          </p:cNvSpPr>
          <p:nvPr>
            <p:ph idx="1"/>
            <p:custDataLst>
              <p:tags r:id="rId2"/>
            </p:custDataLst>
          </p:nvPr>
        </p:nvSpPr>
        <p:spPr/>
        <p:txBody>
          <a:bodyPr>
            <a:normAutofit/>
          </a:bodyPr>
          <a:lstStyle/>
          <a:p>
            <a:pPr algn="just"/>
            <a:r>
              <a:rPr lang="fr-CA" dirty="0"/>
              <a:t>Nous vous invitons à consulter la page à l’adresse suivante:</a:t>
            </a:r>
            <a:endParaRPr lang="fr-CA" i="1" dirty="0"/>
          </a:p>
          <a:p>
            <a:pPr marL="0" indent="0">
              <a:buNone/>
            </a:pPr>
            <a:r>
              <a:rPr lang="fr-CA" dirty="0">
                <a:hlinkClick r:id="rId4"/>
              </a:rPr>
              <a:t>https://www.canada.ca/fr/services/prestations/ae/assurance-emploi-reguliere/apres-demande.html</a:t>
            </a:r>
            <a:endParaRPr lang="fr-CA" dirty="0"/>
          </a:p>
        </p:txBody>
      </p:sp>
    </p:spTree>
    <p:extLst>
      <p:ext uri="{BB962C8B-B14F-4D97-AF65-F5344CB8AC3E}">
        <p14:creationId xmlns:p14="http://schemas.microsoft.com/office/powerpoint/2010/main" val="2615121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pPr algn="ctr"/>
            <a:r>
              <a:rPr lang="fr-CA" dirty="0">
                <a:latin typeface="Bradley Hand ITC" panose="03070402050302030203" pitchFamily="66" charset="0"/>
              </a:rPr>
              <a:t>LA DEMANDE D’ASSURANCE-EMPLOI</a:t>
            </a:r>
          </a:p>
        </p:txBody>
      </p:sp>
      <p:sp>
        <p:nvSpPr>
          <p:cNvPr id="3" name="Sous-titre 2"/>
          <p:cNvSpPr>
            <a:spLocks noGrp="1"/>
          </p:cNvSpPr>
          <p:nvPr>
            <p:ph type="subTitle" idx="1"/>
            <p:custDataLst>
              <p:tags r:id="rId2"/>
            </p:custDataLst>
          </p:nvPr>
        </p:nvSpPr>
        <p:spPr/>
        <p:txBody>
          <a:bodyPr/>
          <a:lstStyle/>
          <a:p>
            <a:r>
              <a:rPr lang="fr-CA" i="1" dirty="0">
                <a:solidFill>
                  <a:prstClr val="white"/>
                </a:solidFill>
              </a:rPr>
              <a:t>Pendant que vous recevez des prestations…</a:t>
            </a:r>
            <a:endParaRPr lang="fr-CA" i="1" dirty="0"/>
          </a:p>
        </p:txBody>
      </p:sp>
    </p:spTree>
    <p:extLst>
      <p:ext uri="{BB962C8B-B14F-4D97-AF65-F5344CB8AC3E}">
        <p14:creationId xmlns:p14="http://schemas.microsoft.com/office/powerpoint/2010/main" val="177480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prstClr val="white"/>
                </a:solidFill>
                <a:latin typeface="Bradley Hand ITC" panose="03070402050302030203" pitchFamily="66" charset="0"/>
              </a:rPr>
              <a:t>La demande d’AE</a:t>
            </a:r>
            <a:br>
              <a:rPr lang="fr-CA" dirty="0">
                <a:solidFill>
                  <a:prstClr val="white"/>
                </a:solidFill>
                <a:latin typeface="Bradley Hand ITC" panose="03070402050302030203" pitchFamily="66" charset="0"/>
              </a:rPr>
            </a:br>
            <a:r>
              <a:rPr lang="fr-CA" dirty="0">
                <a:solidFill>
                  <a:prstClr val="white"/>
                </a:solidFill>
                <a:latin typeface="Bradley Hand ITC" panose="03070402050302030203" pitchFamily="66" charset="0"/>
              </a:rPr>
              <a:t>Pendant que vous recevez des prestations…</a:t>
            </a:r>
            <a:endParaRPr lang="fr-CA" dirty="0"/>
          </a:p>
        </p:txBody>
      </p:sp>
      <p:sp>
        <p:nvSpPr>
          <p:cNvPr id="3" name="Espace réservé du contenu 2"/>
          <p:cNvSpPr>
            <a:spLocks noGrp="1"/>
          </p:cNvSpPr>
          <p:nvPr>
            <p:ph idx="1"/>
            <p:custDataLst>
              <p:tags r:id="rId2"/>
            </p:custDataLst>
          </p:nvPr>
        </p:nvSpPr>
        <p:spPr/>
        <p:txBody>
          <a:bodyPr>
            <a:normAutofit/>
          </a:bodyPr>
          <a:lstStyle/>
          <a:p>
            <a:pPr algn="just"/>
            <a:r>
              <a:rPr lang="fr-CA" dirty="0"/>
              <a:t>Nous vous invitons à consulter la page à l’adresse suivante:</a:t>
            </a:r>
          </a:p>
          <a:p>
            <a:pPr marL="0" indent="0">
              <a:buNone/>
            </a:pPr>
            <a:r>
              <a:rPr lang="fr-CA" dirty="0">
                <a:hlinkClick r:id="rId4"/>
              </a:rPr>
              <a:t>https://www.canada.ca/fr/services/prestations/ae/assurance-emploi-reguliere/pendant-que-vous-recevez.html</a:t>
            </a:r>
            <a:endParaRPr lang="fr-CA" dirty="0"/>
          </a:p>
        </p:txBody>
      </p:sp>
    </p:spTree>
    <p:extLst>
      <p:ext uri="{BB962C8B-B14F-4D97-AF65-F5344CB8AC3E}">
        <p14:creationId xmlns:p14="http://schemas.microsoft.com/office/powerpoint/2010/main" val="957677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r>
              <a:rPr lang="fr-CA" dirty="0">
                <a:latin typeface="Bradley Hand ITC" panose="03070402050302030203" pitchFamily="66" charset="0"/>
              </a:rPr>
              <a:t>Le travail durant une période de prestations d’AE</a:t>
            </a:r>
          </a:p>
        </p:txBody>
      </p:sp>
      <p:sp>
        <p:nvSpPr>
          <p:cNvPr id="5" name="Sous-titre 4"/>
          <p:cNvSpPr>
            <a:spLocks noGrp="1"/>
          </p:cNvSpPr>
          <p:nvPr>
            <p:ph type="subTitle" idx="1"/>
            <p:custDataLst>
              <p:tags r:id="rId2"/>
            </p:custDataLst>
          </p:nvPr>
        </p:nvSpPr>
        <p:spPr/>
        <p:txBody>
          <a:bodyPr/>
          <a:lstStyle/>
          <a:p>
            <a:r>
              <a:rPr lang="fr-CA" i="1" dirty="0"/>
              <a:t>En général…</a:t>
            </a:r>
          </a:p>
        </p:txBody>
      </p:sp>
    </p:spTree>
    <p:extLst>
      <p:ext uri="{BB962C8B-B14F-4D97-AF65-F5344CB8AC3E}">
        <p14:creationId xmlns:p14="http://schemas.microsoft.com/office/powerpoint/2010/main" val="367625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Le travail durant une période de prestations d’AE</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pPr algn="just"/>
            <a:r>
              <a:rPr lang="fr-CA" sz="2800" dirty="0"/>
              <a:t>Vous devez déclarer tous vos revenus lors de votre déclaration à l’AE.</a:t>
            </a:r>
          </a:p>
          <a:p>
            <a:pPr lvl="1" algn="just"/>
            <a:r>
              <a:rPr lang="fr-CA" dirty="0"/>
              <a:t>Il faut faire attention puisqu’il y a un décalage entre le moment où le travail est effectué et le moment où vous serez payé. Vous devez déclarer le salaire que vous recevrez pour le travail effectué durant la période visée par la déclaration.</a:t>
            </a:r>
            <a:endParaRPr lang="fr-CA" sz="2800" dirty="0"/>
          </a:p>
          <a:p>
            <a:pPr algn="just"/>
            <a:r>
              <a:rPr lang="fr-CA" sz="2800" dirty="0"/>
              <a:t>Vous avez droit de recevoir un certain salaire en même temps que vous recevez des prestations d’AE.</a:t>
            </a:r>
          </a:p>
          <a:p>
            <a:pPr algn="just"/>
            <a:r>
              <a:rPr lang="fr-CA" sz="2800" dirty="0"/>
              <a:t>Vous pouvez normalement gagner jusqu’à </a:t>
            </a:r>
            <a:r>
              <a:rPr lang="fr-CA" sz="2800" b="1" dirty="0">
                <a:solidFill>
                  <a:srgbClr val="00B050"/>
                </a:solidFill>
              </a:rPr>
              <a:t>50 $ par semaine</a:t>
            </a:r>
            <a:r>
              <a:rPr lang="fr-CA" sz="2800" dirty="0">
                <a:solidFill>
                  <a:srgbClr val="00B050"/>
                </a:solidFill>
              </a:rPr>
              <a:t> ou </a:t>
            </a:r>
            <a:r>
              <a:rPr lang="fr-CA" sz="2800" b="1" dirty="0">
                <a:solidFill>
                  <a:srgbClr val="00B050"/>
                </a:solidFill>
              </a:rPr>
              <a:t>25 % de votre prestation hebdomadaire</a:t>
            </a:r>
            <a:r>
              <a:rPr lang="fr-CA" sz="2800" dirty="0"/>
              <a:t> (selon le montant le plus élevé).</a:t>
            </a:r>
          </a:p>
          <a:p>
            <a:pPr lvl="1" algn="just"/>
            <a:r>
              <a:rPr lang="fr-CA" sz="2800" dirty="0"/>
              <a:t>Toute rémunération supérieure à ce montant sera déduite du montant de vos prestations (1 $ pour 1 $).</a:t>
            </a:r>
          </a:p>
          <a:p>
            <a:pPr lvl="1"/>
            <a:endParaRPr lang="fr-CA" dirty="0"/>
          </a:p>
        </p:txBody>
      </p:sp>
    </p:spTree>
    <p:extLst>
      <p:ext uri="{BB962C8B-B14F-4D97-AF65-F5344CB8AC3E}">
        <p14:creationId xmlns:p14="http://schemas.microsoft.com/office/powerpoint/2010/main" val="409787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p:cNvSpPr>
            <a:spLocks noGrp="1"/>
          </p:cNvSpPr>
          <p:nvPr>
            <p:ph type="title"/>
            <p:custDataLst>
              <p:tags r:id="rId1"/>
            </p:custDataLst>
          </p:nvPr>
        </p:nvSpPr>
        <p:spPr/>
        <p:txBody>
          <a:bodyPr rtlCol="0">
            <a:normAutofit/>
          </a:bodyPr>
          <a:lstStyle/>
          <a:p>
            <a:pPr algn="ctr" rtl="0"/>
            <a:r>
              <a:rPr lang="fr-FR" sz="5400" dirty="0">
                <a:latin typeface="Bradley Hand ITC" panose="03070402050302030203" pitchFamily="66" charset="0"/>
              </a:rPr>
              <a:t>TRÈS IMPORTANT !</a:t>
            </a:r>
          </a:p>
        </p:txBody>
      </p:sp>
      <p:sp>
        <p:nvSpPr>
          <p:cNvPr id="14" name="Espace réservé du contenu 13"/>
          <p:cNvSpPr>
            <a:spLocks noGrp="1"/>
          </p:cNvSpPr>
          <p:nvPr>
            <p:ph idx="1"/>
            <p:custDataLst>
              <p:tags r:id="rId2"/>
            </p:custDataLst>
          </p:nvPr>
        </p:nvSpPr>
        <p:spPr>
          <a:xfrm>
            <a:off x="1527887" y="1916832"/>
            <a:ext cx="9144000" cy="4032448"/>
          </a:xfrm>
        </p:spPr>
        <p:txBody>
          <a:bodyPr rtlCol="0">
            <a:normAutofit/>
          </a:bodyPr>
          <a:lstStyle/>
          <a:p>
            <a:pPr marL="0" indent="0" algn="just">
              <a:buNone/>
            </a:pPr>
            <a:r>
              <a:rPr lang="fr-FR" sz="3600" dirty="0"/>
              <a:t>Chaque dossier d’AE est différent, le traitement se </a:t>
            </a:r>
            <a:r>
              <a:rPr lang="fr-FR" sz="3600"/>
              <a:t>fait «</a:t>
            </a:r>
            <a:r>
              <a:rPr lang="fr-FR" sz="3600" dirty="0"/>
              <a:t> cas par cas ». Par conséquent, ce diaporama n’a pas pour objectif de répondre aux questions précises que vous pourriez avoir quant à votre demande. L’objectif est plutôt de vous indiquer où trouver les informations dont vous avez besoin.</a:t>
            </a:r>
          </a:p>
        </p:txBody>
      </p:sp>
    </p:spTree>
    <p:extLst>
      <p:ext uri="{BB962C8B-B14F-4D97-AF65-F5344CB8AC3E}">
        <p14:creationId xmlns:p14="http://schemas.microsoft.com/office/powerpoint/2010/main" val="3952782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Le travail durant une période de prestations d’AE </a:t>
            </a:r>
            <a:br>
              <a:rPr lang="fr-CA" dirty="0">
                <a:latin typeface="Bradley Hand ITC" panose="03070402050302030203" pitchFamily="66" charset="0"/>
              </a:rPr>
            </a:br>
            <a:r>
              <a:rPr lang="fr-CA" dirty="0">
                <a:latin typeface="Bradley Hand ITC" panose="03070402050302030203" pitchFamily="66" charset="0"/>
              </a:rPr>
              <a:t>Des exemples…</a:t>
            </a:r>
            <a:endParaRPr lang="fr-CA" dirty="0"/>
          </a:p>
        </p:txBody>
      </p:sp>
      <p:sp>
        <p:nvSpPr>
          <p:cNvPr id="3" name="Espace réservé du contenu 2"/>
          <p:cNvSpPr>
            <a:spLocks noGrp="1"/>
          </p:cNvSpPr>
          <p:nvPr>
            <p:ph idx="1"/>
            <p:custDataLst>
              <p:tags r:id="rId2"/>
            </p:custDataLst>
          </p:nvPr>
        </p:nvSpPr>
        <p:spPr/>
        <p:txBody>
          <a:bodyPr>
            <a:normAutofit/>
          </a:bodyPr>
          <a:lstStyle/>
          <a:p>
            <a:pPr algn="just"/>
            <a:r>
              <a:rPr lang="fr-CA" dirty="0"/>
              <a:t>Si vous recevez 175 $ de prestations d’AE (hebdomadaire), vous aurez droit de recevoir jusqu’à 50 $ en salaire, par semaine, sans que cela modifie le montant de vos prestations.</a:t>
            </a:r>
          </a:p>
          <a:p>
            <a:pPr lvl="1" algn="just"/>
            <a:r>
              <a:rPr lang="fr-CA" sz="2400" dirty="0"/>
              <a:t>Si vous déclarez un salaire de 75 $, vos prestations (pour cette semaine) seront ajustées à 125 $.</a:t>
            </a:r>
          </a:p>
          <a:p>
            <a:pPr algn="just"/>
            <a:r>
              <a:rPr lang="fr-CA" dirty="0"/>
              <a:t>Si vous recevez 400 $ de prestations d’AE (hebdomadaire), vous aurez droit de recevoir jusqu’à 100 $ en salaire, par semaine, sans que cela modifie le montant de vos prestations.</a:t>
            </a:r>
          </a:p>
          <a:p>
            <a:pPr lvl="1" algn="just"/>
            <a:r>
              <a:rPr lang="fr-CA" sz="2400" dirty="0"/>
              <a:t>Si vous déclarez un salaire de 125 $, vos prestations (pour cette semaine) seront ajustées à 375 $.</a:t>
            </a:r>
          </a:p>
          <a:p>
            <a:pPr lvl="1"/>
            <a:endParaRPr lang="fr-CA" dirty="0"/>
          </a:p>
          <a:p>
            <a:endParaRPr lang="fr-CA" sz="2800" dirty="0"/>
          </a:p>
          <a:p>
            <a:pPr marL="0" indent="0">
              <a:buNone/>
            </a:pPr>
            <a:endParaRPr lang="fr-CA" sz="2800" dirty="0"/>
          </a:p>
          <a:p>
            <a:pPr marL="0" indent="0">
              <a:buNone/>
            </a:pPr>
            <a:endParaRPr lang="fr-CA" sz="2800" dirty="0"/>
          </a:p>
          <a:p>
            <a:pPr marL="0" indent="0">
              <a:buNone/>
            </a:pPr>
            <a:endParaRPr lang="fr-CA" sz="2800" dirty="0"/>
          </a:p>
          <a:p>
            <a:pPr lvl="1"/>
            <a:endParaRPr lang="fr-CA" dirty="0"/>
          </a:p>
        </p:txBody>
      </p:sp>
    </p:spTree>
    <p:extLst>
      <p:ext uri="{BB962C8B-B14F-4D97-AF65-F5344CB8AC3E}">
        <p14:creationId xmlns:p14="http://schemas.microsoft.com/office/powerpoint/2010/main" val="3375442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Le travail durant une période de prestations d’AE </a:t>
            </a:r>
            <a:br>
              <a:rPr lang="fr-CA" dirty="0">
                <a:latin typeface="Bradley Hand ITC" panose="03070402050302030203" pitchFamily="66" charset="0"/>
              </a:rPr>
            </a:br>
            <a:r>
              <a:rPr lang="fr-CA" dirty="0">
                <a:latin typeface="Bradley Hand ITC" panose="03070402050302030203" pitchFamily="66" charset="0"/>
              </a:rPr>
              <a:t>Un projet pilote…</a:t>
            </a:r>
            <a:endParaRPr lang="fr-CA" dirty="0"/>
          </a:p>
        </p:txBody>
      </p:sp>
      <p:sp>
        <p:nvSpPr>
          <p:cNvPr id="3" name="Espace réservé du contenu 2"/>
          <p:cNvSpPr>
            <a:spLocks noGrp="1"/>
          </p:cNvSpPr>
          <p:nvPr>
            <p:ph idx="1"/>
            <p:custDataLst>
              <p:tags r:id="rId2"/>
            </p:custDataLst>
          </p:nvPr>
        </p:nvSpPr>
        <p:spPr/>
        <p:txBody>
          <a:bodyPr/>
          <a:lstStyle/>
          <a:p>
            <a:pPr algn="just"/>
            <a:r>
              <a:rPr lang="fr-CA" dirty="0"/>
              <a:t>Toutefois, jusqu’au 11 août 2018, le projet pilote </a:t>
            </a:r>
            <a:r>
              <a:rPr lang="fr-CA" u="sng" dirty="0">
                <a:hlinkClick r:id="rId4"/>
              </a:rPr>
              <a:t>Travail pendant une période de prestations (TPP)</a:t>
            </a:r>
            <a:r>
              <a:rPr lang="fr-CA" dirty="0"/>
              <a:t> modifiera la façon dont la rémunération est déduite.</a:t>
            </a:r>
          </a:p>
          <a:p>
            <a:pPr algn="just"/>
            <a:r>
              <a:rPr lang="fr-CA" dirty="0"/>
              <a:t>Dès le 7 août 2016, tous les prestataires peuvent choisir cette option.</a:t>
            </a:r>
          </a:p>
          <a:p>
            <a:pPr algn="just"/>
            <a:r>
              <a:rPr lang="fr-CA" dirty="0"/>
              <a:t>Nous vous invitons à vous informer sur le projet pilote à l’adresse suivante: </a:t>
            </a:r>
            <a:r>
              <a:rPr lang="fr-CA" dirty="0">
                <a:hlinkClick r:id="rId5"/>
              </a:rPr>
              <a:t>https://www.canada.ca/fr/emploi-developpement-social/programmes/ei-liste/assurance-emploi/travail-pendant-prestations.html</a:t>
            </a:r>
            <a:endParaRPr lang="fr-CA" dirty="0"/>
          </a:p>
          <a:p>
            <a:endParaRPr lang="fr-CA" dirty="0"/>
          </a:p>
        </p:txBody>
      </p:sp>
    </p:spTree>
    <p:extLst>
      <p:ext uri="{BB962C8B-B14F-4D97-AF65-F5344CB8AC3E}">
        <p14:creationId xmlns:p14="http://schemas.microsoft.com/office/powerpoint/2010/main" val="8317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r>
              <a:rPr lang="fr-CA" dirty="0">
                <a:latin typeface="Bradley Hand ITC" panose="03070402050302030203" pitchFamily="66" charset="0"/>
              </a:rPr>
              <a:t>Le travail durant une période de prestations d’AE</a:t>
            </a:r>
            <a:endParaRPr lang="fr-CA" dirty="0"/>
          </a:p>
        </p:txBody>
      </p:sp>
      <p:sp>
        <p:nvSpPr>
          <p:cNvPr id="3" name="Sous-titre 2"/>
          <p:cNvSpPr>
            <a:spLocks noGrp="1"/>
          </p:cNvSpPr>
          <p:nvPr>
            <p:ph type="subTitle" idx="1"/>
            <p:custDataLst>
              <p:tags r:id="rId2"/>
            </p:custDataLst>
          </p:nvPr>
        </p:nvSpPr>
        <p:spPr/>
        <p:txBody>
          <a:bodyPr/>
          <a:lstStyle/>
          <a:p>
            <a:r>
              <a:rPr lang="fr-CA" i="1" dirty="0"/>
              <a:t>Déclarer une rémunération liée à un contrat…</a:t>
            </a:r>
          </a:p>
        </p:txBody>
      </p:sp>
      <p:sp>
        <p:nvSpPr>
          <p:cNvPr id="4" name="ZoneTexte 3"/>
          <p:cNvSpPr txBox="1"/>
          <p:nvPr>
            <p:custDataLst>
              <p:tags r:id="rId3"/>
            </p:custDataLst>
          </p:nvPr>
        </p:nvSpPr>
        <p:spPr>
          <a:xfrm>
            <a:off x="5302324" y="5949280"/>
            <a:ext cx="6192688" cy="424732"/>
          </a:xfrm>
          <a:prstGeom prst="rect">
            <a:avLst/>
          </a:prstGeom>
          <a:noFill/>
        </p:spPr>
        <p:txBody>
          <a:bodyPr wrap="square" rtlCol="0">
            <a:spAutoFit/>
          </a:bodyPr>
          <a:lstStyle/>
          <a:p>
            <a:pPr algn="r">
              <a:lnSpc>
                <a:spcPct val="90000"/>
              </a:lnSpc>
            </a:pPr>
            <a:r>
              <a:rPr lang="fr-CA" sz="2400" dirty="0"/>
              <a:t>Voir le </a:t>
            </a:r>
            <a:r>
              <a:rPr lang="fr-CA" sz="2400" dirty="0">
                <a:hlinkClick r:id="rId5"/>
              </a:rPr>
              <a:t>document</a:t>
            </a:r>
            <a:r>
              <a:rPr lang="fr-CA" sz="2400" dirty="0"/>
              <a:t> de l’assurance-emploi</a:t>
            </a:r>
          </a:p>
        </p:txBody>
      </p:sp>
    </p:spTree>
    <p:extLst>
      <p:ext uri="{BB962C8B-B14F-4D97-AF65-F5344CB8AC3E}">
        <p14:creationId xmlns:p14="http://schemas.microsoft.com/office/powerpoint/2010/main" val="350842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Le travail durant une période de prestations d’AE </a:t>
            </a:r>
            <a:br>
              <a:rPr lang="fr-CA" dirty="0">
                <a:latin typeface="Bradley Hand ITC" panose="03070402050302030203" pitchFamily="66" charset="0"/>
              </a:rPr>
            </a:br>
            <a:r>
              <a:rPr lang="fr-CA" dirty="0">
                <a:latin typeface="Bradley Hand ITC" panose="03070402050302030203" pitchFamily="66" charset="0"/>
              </a:rPr>
              <a:t>Déclarer une rémunération liée à un contrat…</a:t>
            </a:r>
            <a:endParaRPr lang="fr-CA" dirty="0"/>
          </a:p>
        </p:txBody>
      </p:sp>
      <p:sp>
        <p:nvSpPr>
          <p:cNvPr id="3" name="Espace réservé du contenu 2"/>
          <p:cNvSpPr>
            <a:spLocks noGrp="1"/>
          </p:cNvSpPr>
          <p:nvPr>
            <p:ph idx="1"/>
            <p:custDataLst>
              <p:tags r:id="rId2"/>
            </p:custDataLst>
          </p:nvPr>
        </p:nvSpPr>
        <p:spPr>
          <a:xfrm>
            <a:off x="1522414" y="1905000"/>
            <a:ext cx="10188622" cy="4267200"/>
          </a:xfrm>
        </p:spPr>
        <p:txBody>
          <a:bodyPr>
            <a:noAutofit/>
          </a:bodyPr>
          <a:lstStyle/>
          <a:p>
            <a:pPr algn="just"/>
            <a:r>
              <a:rPr lang="fr-CA" sz="1800" dirty="0"/>
              <a:t> Pour remplir correctement ses déclarations à l’assurance-emploi, l’enseignant(e) à contrat doit : </a:t>
            </a:r>
          </a:p>
          <a:p>
            <a:pPr algn="just"/>
            <a:r>
              <a:rPr lang="fr-CA" sz="1800" dirty="0"/>
              <a:t>1) connaître la rémunération totale reliée à son contrat;</a:t>
            </a:r>
          </a:p>
          <a:p>
            <a:pPr algn="just">
              <a:tabLst>
                <a:tab pos="539750" algn="l"/>
              </a:tabLst>
            </a:pPr>
            <a:r>
              <a:rPr lang="fr-CA" sz="1800" dirty="0"/>
              <a:t>2) calculer le nombre de jours (excluant les samedis et dimanches) compris dans la période couverte par 	le contrat;</a:t>
            </a:r>
          </a:p>
          <a:p>
            <a:pPr algn="just">
              <a:tabLst>
                <a:tab pos="539750" algn="l"/>
              </a:tabLst>
            </a:pPr>
            <a:r>
              <a:rPr lang="fr-CA" sz="1800" dirty="0"/>
              <a:t>3) déterminer la rémunération journalière en divisant la rémunération totale du contrat (étape 1) par le 	nombre de jours (excluant les samedis et dimanches) compris au contrat (étape 2); </a:t>
            </a:r>
          </a:p>
          <a:p>
            <a:pPr algn="just">
              <a:tabLst>
                <a:tab pos="539750" algn="l"/>
              </a:tabLst>
            </a:pPr>
            <a:r>
              <a:rPr lang="fr-CA" sz="1800" dirty="0"/>
              <a:t>4) rapporter la rémunération journalière sur la déclaration du prestataire pour chacun des jours (sauf les 	samedis et dimanches) compris dans la période couverte par le contrat;</a:t>
            </a:r>
          </a:p>
          <a:p>
            <a:pPr algn="just"/>
            <a:r>
              <a:rPr lang="fr-CA" sz="1800" dirty="0"/>
              <a:t>5)  cet exercice doit être fait pour chaque contrat. </a:t>
            </a:r>
          </a:p>
          <a:p>
            <a:pPr marL="273050" indent="-273050" algn="just">
              <a:tabLst>
                <a:tab pos="714375" algn="l"/>
              </a:tabLst>
            </a:pPr>
            <a:r>
              <a:rPr lang="fr-CA" sz="1800" dirty="0"/>
              <a:t>N.B. : Si le calcul est effectué à partir de la valeur réelle du contrat, référer à </a:t>
            </a:r>
            <a:r>
              <a:rPr lang="fr-CA" sz="1800" dirty="0">
                <a:solidFill>
                  <a:srgbClr val="00B050"/>
                </a:solidFill>
              </a:rPr>
              <a:t>l’exemple 1</a:t>
            </a:r>
            <a:r>
              <a:rPr lang="fr-CA" sz="1800" dirty="0"/>
              <a:t>. Si le calcul est effectué à partir du salaire annuel, l’enseignant(e) doit référer au calendrier scolaire de son établissement d’enseignement afin de connaître le nombre de jours prévus au calendrier scolaire ( voir </a:t>
            </a:r>
            <a:r>
              <a:rPr lang="fr-CA" sz="1800" dirty="0">
                <a:solidFill>
                  <a:srgbClr val="00B050"/>
                </a:solidFill>
              </a:rPr>
              <a:t>l’exemple 2</a:t>
            </a:r>
            <a:r>
              <a:rPr lang="fr-CA" sz="1800" dirty="0"/>
              <a:t>). </a:t>
            </a:r>
          </a:p>
        </p:txBody>
      </p:sp>
    </p:spTree>
    <p:extLst>
      <p:ext uri="{BB962C8B-B14F-4D97-AF65-F5344CB8AC3E}">
        <p14:creationId xmlns:p14="http://schemas.microsoft.com/office/powerpoint/2010/main" val="3261408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latin typeface="Bradley Hand ITC" panose="03070402050302030203" pitchFamily="66" charset="0"/>
              </a:rPr>
              <a:t>Le travail durant une période de prestations d’AE </a:t>
            </a:r>
            <a:br>
              <a:rPr lang="fr-CA" dirty="0">
                <a:latin typeface="Bradley Hand ITC" panose="03070402050302030203" pitchFamily="66" charset="0"/>
              </a:rPr>
            </a:br>
            <a:r>
              <a:rPr lang="fr-CA" dirty="0">
                <a:latin typeface="Bradley Hand ITC" panose="03070402050302030203" pitchFamily="66" charset="0"/>
              </a:rPr>
              <a:t>Déclarer une rémunération liée à un contrat, </a:t>
            </a:r>
            <a:r>
              <a:rPr lang="fr-CA" b="1" dirty="0">
                <a:solidFill>
                  <a:srgbClr val="00B050"/>
                </a:solidFill>
                <a:latin typeface="Bradley Hand ITC" panose="03070402050302030203" pitchFamily="66" charset="0"/>
              </a:rPr>
              <a:t>exemple 1…</a:t>
            </a:r>
            <a:endParaRPr lang="fr-CA" b="1" dirty="0">
              <a:solidFill>
                <a:srgbClr val="00B050"/>
              </a:solidFill>
            </a:endParaRPr>
          </a:p>
        </p:txBody>
      </p:sp>
      <p:sp>
        <p:nvSpPr>
          <p:cNvPr id="3" name="Espace réservé du contenu 2"/>
          <p:cNvSpPr>
            <a:spLocks noGrp="1"/>
          </p:cNvSpPr>
          <p:nvPr>
            <p:ph idx="1"/>
            <p:custDataLst>
              <p:tags r:id="rId2"/>
            </p:custDataLst>
          </p:nvPr>
        </p:nvSpPr>
        <p:spPr/>
        <p:txBody>
          <a:bodyPr>
            <a:normAutofit/>
          </a:bodyPr>
          <a:lstStyle/>
          <a:p>
            <a:pPr algn="just"/>
            <a:r>
              <a:rPr lang="fr-CA" dirty="0"/>
              <a:t>Contrat du 26 août 2009 au 7 mai 2010 à 100 % </a:t>
            </a:r>
          </a:p>
          <a:p>
            <a:pPr algn="just"/>
            <a:r>
              <a:rPr lang="fr-CA" dirty="0"/>
              <a:t>Valeur réelle du contrat : 25,480 $ </a:t>
            </a:r>
          </a:p>
          <a:p>
            <a:pPr algn="just"/>
            <a:r>
              <a:rPr lang="fr-CA" dirty="0"/>
              <a:t>Nombre de jours inclus au contrat (excluant les samedis et les dimanches) du 26 août 2009 au 7 mai 2010 : 183 jours </a:t>
            </a:r>
          </a:p>
          <a:p>
            <a:pPr algn="just"/>
            <a:r>
              <a:rPr lang="fr-CA" dirty="0"/>
              <a:t>Rémunération journalière : 25,480 $ ÷ 183 jours = 139.24 $ </a:t>
            </a:r>
          </a:p>
          <a:p>
            <a:pPr algn="just"/>
            <a:r>
              <a:rPr lang="fr-CA" dirty="0"/>
              <a:t>Salaire à déclarer pour une semaine de travail de 5 jours : 696.20 $ </a:t>
            </a:r>
          </a:p>
          <a:p>
            <a:pPr algn="just"/>
            <a:r>
              <a:rPr lang="fr-CA" dirty="0"/>
              <a:t>Salaire à déclarer pour la 1</a:t>
            </a:r>
            <a:r>
              <a:rPr lang="fr-CA" baseline="30000" dirty="0"/>
              <a:t>re</a:t>
            </a:r>
            <a:r>
              <a:rPr lang="fr-CA" dirty="0"/>
              <a:t> semaine de travail : 3 jours X 139.24 $= 417.72 $ </a:t>
            </a:r>
          </a:p>
        </p:txBody>
      </p:sp>
    </p:spTree>
    <p:extLst>
      <p:ext uri="{BB962C8B-B14F-4D97-AF65-F5344CB8AC3E}">
        <p14:creationId xmlns:p14="http://schemas.microsoft.com/office/powerpoint/2010/main" val="2635411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latin typeface="Bradley Hand ITC" panose="03070402050302030203" pitchFamily="66" charset="0"/>
              </a:rPr>
              <a:t>Le travail durant une période de prestations d’AE </a:t>
            </a:r>
            <a:br>
              <a:rPr lang="fr-CA" dirty="0">
                <a:latin typeface="Bradley Hand ITC" panose="03070402050302030203" pitchFamily="66" charset="0"/>
              </a:rPr>
            </a:br>
            <a:r>
              <a:rPr lang="fr-CA" dirty="0">
                <a:latin typeface="Bradley Hand ITC" panose="03070402050302030203" pitchFamily="66" charset="0"/>
              </a:rPr>
              <a:t>Déclarer une rémunération liée à un contrat, </a:t>
            </a:r>
            <a:r>
              <a:rPr lang="fr-CA" dirty="0">
                <a:solidFill>
                  <a:srgbClr val="00B050"/>
                </a:solidFill>
                <a:latin typeface="Bradley Hand ITC" panose="03070402050302030203" pitchFamily="66" charset="0"/>
              </a:rPr>
              <a:t>exemple 2…</a:t>
            </a:r>
            <a:endParaRPr lang="fr-CA" dirty="0">
              <a:solidFill>
                <a:srgbClr val="00B050"/>
              </a:solidFill>
            </a:endParaRPr>
          </a:p>
        </p:txBody>
      </p:sp>
      <p:sp>
        <p:nvSpPr>
          <p:cNvPr id="3" name="Espace réservé du contenu 2"/>
          <p:cNvSpPr>
            <a:spLocks noGrp="1"/>
          </p:cNvSpPr>
          <p:nvPr>
            <p:ph idx="1"/>
            <p:custDataLst>
              <p:tags r:id="rId2"/>
            </p:custDataLst>
          </p:nvPr>
        </p:nvSpPr>
        <p:spPr/>
        <p:txBody>
          <a:bodyPr>
            <a:normAutofit fontScale="92500" lnSpcReduction="20000"/>
          </a:bodyPr>
          <a:lstStyle/>
          <a:p>
            <a:pPr algn="just"/>
            <a:r>
              <a:rPr lang="fr-CA" dirty="0"/>
              <a:t>Contrat du 26 août 2009 au 7 mai 2010 à 80 %</a:t>
            </a:r>
          </a:p>
          <a:p>
            <a:pPr algn="just"/>
            <a:r>
              <a:rPr lang="fr-CA" dirty="0"/>
              <a:t>Période d’enseignement selon le calendrier scolaire (du 26 août 2009 au 30 juin 2010), 221 jours (excluant les samedis et les dimanches) </a:t>
            </a:r>
          </a:p>
          <a:p>
            <a:pPr algn="just"/>
            <a:r>
              <a:rPr lang="fr-CA" dirty="0"/>
              <a:t>Salaire annuel : 45,000$, tâche à 80% : 45,000$ X 80% = 36,000$ </a:t>
            </a:r>
          </a:p>
          <a:p>
            <a:pPr algn="just"/>
            <a:r>
              <a:rPr lang="fr-CA" dirty="0"/>
              <a:t>Rémunération journalière annuelle : 36,000$ ÷ 221 jours = 162.89$ </a:t>
            </a:r>
          </a:p>
          <a:p>
            <a:pPr algn="just"/>
            <a:r>
              <a:rPr lang="fr-CA" dirty="0"/>
              <a:t>Nombre de jours inclus au contrat, (excluant les samedis et les dimanches) du 26 août 2009 au 7 mai 2010: 183 jours </a:t>
            </a:r>
          </a:p>
          <a:p>
            <a:pPr algn="just"/>
            <a:r>
              <a:rPr lang="fr-CA" dirty="0"/>
              <a:t>Valeur </a:t>
            </a:r>
            <a:r>
              <a:rPr lang="fr-CA" dirty="0">
                <a:solidFill>
                  <a:srgbClr val="00B050"/>
                </a:solidFill>
              </a:rPr>
              <a:t>réelle</a:t>
            </a:r>
            <a:r>
              <a:rPr lang="fr-CA" dirty="0"/>
              <a:t> du contrat : 162.89$ X 183 jours = 29,808.87$ </a:t>
            </a:r>
          </a:p>
          <a:p>
            <a:pPr algn="just"/>
            <a:r>
              <a:rPr lang="fr-CA" dirty="0"/>
              <a:t>Salaire à déclarer pour une semaine de travail de 5 jours : 814.45$ </a:t>
            </a:r>
          </a:p>
          <a:p>
            <a:pPr algn="just"/>
            <a:r>
              <a:rPr lang="fr-CA" dirty="0"/>
              <a:t>Salaire à déclarer pour la 1</a:t>
            </a:r>
            <a:r>
              <a:rPr lang="fr-CA" baseline="30000" dirty="0"/>
              <a:t>re</a:t>
            </a:r>
            <a:r>
              <a:rPr lang="fr-CA" dirty="0"/>
              <a:t> semaine de travail : 3 jours X 162.89$ = 488.67$ </a:t>
            </a:r>
          </a:p>
        </p:txBody>
      </p:sp>
    </p:spTree>
    <p:extLst>
      <p:ext uri="{BB962C8B-B14F-4D97-AF65-F5344CB8AC3E}">
        <p14:creationId xmlns:p14="http://schemas.microsoft.com/office/powerpoint/2010/main" val="154016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r>
              <a:rPr lang="fr-CA" dirty="0">
                <a:latin typeface="Bradley Hand ITC" panose="03070402050302030203" pitchFamily="66" charset="0"/>
              </a:rPr>
              <a:t>Le travail durant une période de prestations d’AE</a:t>
            </a:r>
            <a:endParaRPr lang="fr-CA" dirty="0"/>
          </a:p>
        </p:txBody>
      </p:sp>
      <p:sp>
        <p:nvSpPr>
          <p:cNvPr id="3" name="Sous-titre 2"/>
          <p:cNvSpPr>
            <a:spLocks noGrp="1"/>
          </p:cNvSpPr>
          <p:nvPr>
            <p:ph type="subTitle" idx="1"/>
            <p:custDataLst>
              <p:tags r:id="rId2"/>
            </p:custDataLst>
          </p:nvPr>
        </p:nvSpPr>
        <p:spPr/>
        <p:txBody>
          <a:bodyPr/>
          <a:lstStyle/>
          <a:p>
            <a:r>
              <a:rPr lang="fr-CA" i="1" dirty="0"/>
              <a:t>Déclarer une rémunération lorsqu’il y a combinaison de contrat et de suppléance…</a:t>
            </a:r>
          </a:p>
        </p:txBody>
      </p:sp>
    </p:spTree>
    <p:extLst>
      <p:ext uri="{BB962C8B-B14F-4D97-AF65-F5344CB8AC3E}">
        <p14:creationId xmlns:p14="http://schemas.microsoft.com/office/powerpoint/2010/main" val="1735786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414" y="274638"/>
            <a:ext cx="9900590" cy="1020762"/>
          </a:xfrm>
        </p:spPr>
        <p:txBody>
          <a:bodyPr>
            <a:normAutofit fontScale="90000"/>
          </a:bodyPr>
          <a:lstStyle/>
          <a:p>
            <a:r>
              <a:rPr lang="fr-CA" dirty="0">
                <a:latin typeface="Bradley Hand ITC" panose="03070402050302030203" pitchFamily="66" charset="0"/>
              </a:rPr>
              <a:t>Le travail durant une période de prestations d’AE </a:t>
            </a:r>
            <a:br>
              <a:rPr lang="fr-CA" dirty="0">
                <a:latin typeface="Bradley Hand ITC" panose="03070402050302030203" pitchFamily="66" charset="0"/>
              </a:rPr>
            </a:br>
            <a:r>
              <a:rPr lang="fr-CA" dirty="0">
                <a:latin typeface="Bradley Hand ITC" panose="03070402050302030203" pitchFamily="66" charset="0"/>
              </a:rPr>
              <a:t>Déclarer une rémunération liée à un contrat et de la suppléance</a:t>
            </a:r>
            <a:endParaRPr lang="fr-CA" dirty="0"/>
          </a:p>
        </p:txBody>
      </p:sp>
      <p:sp>
        <p:nvSpPr>
          <p:cNvPr id="3" name="Espace réservé du contenu 2"/>
          <p:cNvSpPr>
            <a:spLocks noGrp="1"/>
          </p:cNvSpPr>
          <p:nvPr>
            <p:ph idx="1"/>
            <p:custDataLst>
              <p:tags r:id="rId2"/>
            </p:custDataLst>
          </p:nvPr>
        </p:nvSpPr>
        <p:spPr/>
        <p:txBody>
          <a:bodyPr/>
          <a:lstStyle/>
          <a:p>
            <a:pPr algn="just"/>
            <a:r>
              <a:rPr lang="fr-CA" dirty="0"/>
              <a:t>Pour la portion du salaire lié au contrat, vous devez vous référer aux diapositives précédentes (33-34 et 35).</a:t>
            </a:r>
          </a:p>
          <a:p>
            <a:pPr algn="just"/>
            <a:r>
              <a:rPr lang="fr-CA" dirty="0"/>
              <a:t>La rémunération reçue pour de la suppléance doit être déclarée au moment où les heures sont travaillées.</a:t>
            </a:r>
          </a:p>
          <a:p>
            <a:pPr lvl="1"/>
            <a:r>
              <a:rPr lang="fr-CA" dirty="0">
                <a:solidFill>
                  <a:srgbClr val="00B050"/>
                </a:solidFill>
              </a:rPr>
              <a:t>Il ne faut donc pas attendre d’avoir reçu la rémunération.</a:t>
            </a:r>
          </a:p>
        </p:txBody>
      </p:sp>
    </p:spTree>
    <p:extLst>
      <p:ext uri="{BB962C8B-B14F-4D97-AF65-F5344CB8AC3E}">
        <p14:creationId xmlns:p14="http://schemas.microsoft.com/office/powerpoint/2010/main" val="412451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r>
              <a:rPr lang="fr-CA" dirty="0">
                <a:latin typeface="Bradley Hand ITC" panose="03070402050302030203" pitchFamily="66" charset="0"/>
              </a:rPr>
              <a:t>Le travail durant une période de prestations d’AE</a:t>
            </a:r>
            <a:endParaRPr lang="fr-CA" dirty="0"/>
          </a:p>
        </p:txBody>
      </p:sp>
      <p:sp>
        <p:nvSpPr>
          <p:cNvPr id="3" name="Sous-titre 2"/>
          <p:cNvSpPr>
            <a:spLocks noGrp="1"/>
          </p:cNvSpPr>
          <p:nvPr>
            <p:ph type="subTitle" idx="1"/>
            <p:custDataLst>
              <p:tags r:id="rId2"/>
            </p:custDataLst>
          </p:nvPr>
        </p:nvSpPr>
        <p:spPr/>
        <p:txBody>
          <a:bodyPr/>
          <a:lstStyle/>
          <a:p>
            <a:r>
              <a:rPr lang="fr-CA" i="1" dirty="0"/>
              <a:t>Déclarer une rémunération pour le suppléant et/ou l’enseignant à taux horaire…</a:t>
            </a:r>
          </a:p>
        </p:txBody>
      </p:sp>
    </p:spTree>
    <p:extLst>
      <p:ext uri="{BB962C8B-B14F-4D97-AF65-F5344CB8AC3E}">
        <p14:creationId xmlns:p14="http://schemas.microsoft.com/office/powerpoint/2010/main" val="141346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414" y="274638"/>
            <a:ext cx="10548662" cy="1020762"/>
          </a:xfrm>
        </p:spPr>
        <p:txBody>
          <a:bodyPr>
            <a:normAutofit fontScale="90000"/>
          </a:bodyPr>
          <a:lstStyle/>
          <a:p>
            <a:r>
              <a:rPr lang="fr-CA" dirty="0">
                <a:latin typeface="Bradley Hand ITC" panose="03070402050302030203" pitchFamily="66" charset="0"/>
              </a:rPr>
              <a:t>Le travail durant une période de prestations d’AE </a:t>
            </a:r>
            <a:br>
              <a:rPr lang="fr-CA" dirty="0">
                <a:latin typeface="Bradley Hand ITC" panose="03070402050302030203" pitchFamily="66" charset="0"/>
              </a:rPr>
            </a:br>
            <a:r>
              <a:rPr lang="fr-CA" dirty="0">
                <a:latin typeface="Bradley Hand ITC" panose="03070402050302030203" pitchFamily="66" charset="0"/>
              </a:rPr>
              <a:t>Déclarer une rémunération liée à de la suppléance ou au taux horaire</a:t>
            </a:r>
            <a:endParaRPr lang="fr-CA" dirty="0"/>
          </a:p>
        </p:txBody>
      </p:sp>
      <p:sp>
        <p:nvSpPr>
          <p:cNvPr id="3" name="Espace réservé du contenu 2"/>
          <p:cNvSpPr>
            <a:spLocks noGrp="1"/>
          </p:cNvSpPr>
          <p:nvPr>
            <p:ph idx="1"/>
            <p:custDataLst>
              <p:tags r:id="rId2"/>
            </p:custDataLst>
          </p:nvPr>
        </p:nvSpPr>
        <p:spPr/>
        <p:txBody>
          <a:bodyPr/>
          <a:lstStyle/>
          <a:p>
            <a:r>
              <a:rPr lang="fr-CA" dirty="0"/>
              <a:t>La rémunération reçue pour de la suppléance ou du travail à taux horaire doit être déclarée au moment où les heures sont travaillées.</a:t>
            </a:r>
          </a:p>
          <a:p>
            <a:pPr lvl="1"/>
            <a:r>
              <a:rPr lang="fr-CA" dirty="0">
                <a:solidFill>
                  <a:srgbClr val="00B050"/>
                </a:solidFill>
              </a:rPr>
              <a:t>Il ne faut donc pas attendre d’avoir reçu la rémunération.</a:t>
            </a:r>
          </a:p>
        </p:txBody>
      </p:sp>
    </p:spTree>
    <p:extLst>
      <p:ext uri="{BB962C8B-B14F-4D97-AF65-F5344CB8AC3E}">
        <p14:creationId xmlns:p14="http://schemas.microsoft.com/office/powerpoint/2010/main" val="168608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412" y="1905000"/>
            <a:ext cx="9756575" cy="2667000"/>
          </a:xfrm>
        </p:spPr>
        <p:txBody>
          <a:bodyPr/>
          <a:lstStyle/>
          <a:p>
            <a:r>
              <a:rPr lang="fr-CA" sz="8000" dirty="0">
                <a:latin typeface="Bradley Hand ITC" panose="03070402050302030203" pitchFamily="66" charset="0"/>
              </a:rPr>
              <a:t>Un peu de vocabulaire</a:t>
            </a:r>
          </a:p>
        </p:txBody>
      </p:sp>
    </p:spTree>
    <p:extLst>
      <p:ext uri="{BB962C8B-B14F-4D97-AF65-F5344CB8AC3E}">
        <p14:creationId xmlns:p14="http://schemas.microsoft.com/office/powerpoint/2010/main" val="111183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pPr algn="ctr"/>
            <a:r>
              <a:rPr lang="fr-CA" dirty="0">
                <a:latin typeface="Bradley Hand ITC" panose="03070402050302030203" pitchFamily="66" charset="0"/>
              </a:rPr>
              <a:t>Vous avez besoin de plus d’information ?</a:t>
            </a:r>
          </a:p>
        </p:txBody>
      </p:sp>
    </p:spTree>
    <p:extLst>
      <p:ext uri="{BB962C8B-B14F-4D97-AF65-F5344CB8AC3E}">
        <p14:creationId xmlns:p14="http://schemas.microsoft.com/office/powerpoint/2010/main" val="2989713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algn="ctr"/>
            <a:r>
              <a:rPr lang="fr-CA" sz="5400" dirty="0">
                <a:latin typeface="Bradley Hand ITC" panose="03070402050302030203" pitchFamily="66" charset="0"/>
              </a:rPr>
              <a:t>Joindre l’Assurance-emploi</a:t>
            </a:r>
          </a:p>
        </p:txBody>
      </p:sp>
      <p:sp>
        <p:nvSpPr>
          <p:cNvPr id="3" name="Espace réservé du contenu 2"/>
          <p:cNvSpPr>
            <a:spLocks noGrp="1"/>
          </p:cNvSpPr>
          <p:nvPr>
            <p:ph idx="1"/>
            <p:custDataLst>
              <p:tags r:id="rId2"/>
            </p:custDataLst>
          </p:nvPr>
        </p:nvSpPr>
        <p:spPr/>
        <p:txBody>
          <a:bodyPr/>
          <a:lstStyle/>
          <a:p>
            <a:r>
              <a:rPr lang="fr-CA" dirty="0"/>
              <a:t>Internet: </a:t>
            </a:r>
          </a:p>
          <a:p>
            <a:pPr marL="0" indent="0">
              <a:buNone/>
            </a:pPr>
            <a:r>
              <a:rPr lang="fr-CA" dirty="0">
                <a:solidFill>
                  <a:srgbClr val="00B050"/>
                </a:solidFill>
                <a:hlinkClick r:id="rId4"/>
              </a:rPr>
              <a:t>https://www.canada.ca/fr/emploi-developpement-social/ministere/coordonnees/assurance-emploi-individus.html</a:t>
            </a:r>
            <a:endParaRPr lang="fr-CA" dirty="0">
              <a:solidFill>
                <a:srgbClr val="00B050"/>
              </a:solidFill>
            </a:endParaRPr>
          </a:p>
          <a:p>
            <a:r>
              <a:rPr lang="fr-CA" dirty="0"/>
              <a:t>Téléphone: </a:t>
            </a:r>
            <a:r>
              <a:rPr lang="fr-CA" dirty="0">
                <a:solidFill>
                  <a:srgbClr val="00B0F0"/>
                </a:solidFill>
              </a:rPr>
              <a:t>1-800-808-6352</a:t>
            </a:r>
          </a:p>
          <a:p>
            <a:r>
              <a:rPr lang="fr-CA" dirty="0"/>
              <a:t>En personne: </a:t>
            </a:r>
          </a:p>
          <a:p>
            <a:pPr marL="0" indent="0">
              <a:buNone/>
            </a:pPr>
            <a:r>
              <a:rPr lang="fr-CA" dirty="0"/>
              <a:t>Trouver le bureau le plus près de chez vous à l’adresse suivante:</a:t>
            </a:r>
          </a:p>
          <a:p>
            <a:pPr marL="0" indent="0">
              <a:buNone/>
            </a:pPr>
            <a:r>
              <a:rPr lang="fr-CA" dirty="0">
                <a:hlinkClick r:id="rId5"/>
              </a:rPr>
              <a:t>http://www.servicecanada.gc.ca/tbsc-fsco/sc-hme.jsp?lang=fra</a:t>
            </a:r>
            <a:endParaRPr lang="fr-CA" dirty="0"/>
          </a:p>
        </p:txBody>
      </p:sp>
    </p:spTree>
    <p:extLst>
      <p:ext uri="{BB962C8B-B14F-4D97-AF65-F5344CB8AC3E}">
        <p14:creationId xmlns:p14="http://schemas.microsoft.com/office/powerpoint/2010/main" val="335449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pPr algn="ctr"/>
            <a:r>
              <a:rPr lang="fr-CA" sz="6600" dirty="0">
                <a:latin typeface="Bradley Hand ITC" panose="03070402050302030203" pitchFamily="66" charset="0"/>
              </a:rPr>
              <a:t>Joindre le SEHY</a:t>
            </a:r>
          </a:p>
        </p:txBody>
      </p:sp>
      <p:sp>
        <p:nvSpPr>
          <p:cNvPr id="3" name="Espace réservé du contenu 2"/>
          <p:cNvSpPr>
            <a:spLocks noGrp="1"/>
          </p:cNvSpPr>
          <p:nvPr>
            <p:ph idx="1"/>
            <p:custDataLst>
              <p:tags r:id="rId2"/>
            </p:custDataLst>
          </p:nvPr>
        </p:nvSpPr>
        <p:spPr/>
        <p:txBody>
          <a:bodyPr/>
          <a:lstStyle/>
          <a:p>
            <a:pPr marL="0" indent="0">
              <a:buNone/>
            </a:pPr>
            <a:r>
              <a:rPr lang="fr-CA" dirty="0"/>
              <a:t>Vous pouvez nous joindre:</a:t>
            </a:r>
          </a:p>
          <a:p>
            <a:r>
              <a:rPr lang="fr-CA" dirty="0"/>
              <a:t>Par courriel: </a:t>
            </a:r>
            <a:r>
              <a:rPr lang="fr-CA" dirty="0">
                <a:hlinkClick r:id="rId4"/>
              </a:rPr>
              <a:t>sophieveilleux@sehy.qc.ca</a:t>
            </a:r>
            <a:endParaRPr lang="fr-CA" dirty="0"/>
          </a:p>
          <a:p>
            <a:r>
              <a:rPr lang="fr-CA" dirty="0"/>
              <a:t>Par courriel : </a:t>
            </a:r>
            <a:r>
              <a:rPr lang="fr-CA" dirty="0">
                <a:hlinkClick r:id="rId5"/>
              </a:rPr>
              <a:t>kimdesnoyers@sehy.qc.ca</a:t>
            </a:r>
            <a:r>
              <a:rPr lang="fr-CA" dirty="0"/>
              <a:t> </a:t>
            </a:r>
          </a:p>
          <a:p>
            <a:endParaRPr lang="fr-CA" dirty="0"/>
          </a:p>
          <a:p>
            <a:r>
              <a:rPr lang="fr-CA" dirty="0"/>
              <a:t>Par téléphone: </a:t>
            </a:r>
            <a:r>
              <a:rPr lang="fr-CA" dirty="0">
                <a:solidFill>
                  <a:srgbClr val="00B0F0"/>
                </a:solidFill>
              </a:rPr>
              <a:t>450-375-3521</a:t>
            </a:r>
          </a:p>
        </p:txBody>
      </p:sp>
    </p:spTree>
    <p:extLst>
      <p:ext uri="{BB962C8B-B14F-4D97-AF65-F5344CB8AC3E}">
        <p14:creationId xmlns:p14="http://schemas.microsoft.com/office/powerpoint/2010/main" val="70912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6000" dirty="0">
                <a:latin typeface="Bradley Hand ITC" panose="03070402050302030203" pitchFamily="66" charset="0"/>
              </a:rPr>
              <a:t>Période de congé</a:t>
            </a:r>
          </a:p>
        </p:txBody>
      </p:sp>
      <p:sp>
        <p:nvSpPr>
          <p:cNvPr id="3" name="Espace réservé du contenu 2"/>
          <p:cNvSpPr>
            <a:spLocks noGrp="1"/>
          </p:cNvSpPr>
          <p:nvPr>
            <p:ph idx="1"/>
            <p:custDataLst>
              <p:tags r:id="rId2"/>
            </p:custDataLst>
          </p:nvPr>
        </p:nvSpPr>
        <p:spPr/>
        <p:txBody>
          <a:bodyPr/>
          <a:lstStyle/>
          <a:p>
            <a:pPr algn="just"/>
            <a:r>
              <a:rPr lang="fr-CA" dirty="0"/>
              <a:t>Les périodes durant lesquelles les enseignants n’effectuent aucun travail. </a:t>
            </a:r>
          </a:p>
          <a:p>
            <a:pPr algn="just"/>
            <a:r>
              <a:rPr lang="fr-CA" dirty="0"/>
              <a:t>On compte généralement parmi les périodes de congé les vacances estivales, celles de Noël et les congés au cours de l'hiver ou du printemps. </a:t>
            </a:r>
          </a:p>
          <a:p>
            <a:pPr algn="just"/>
            <a:r>
              <a:rPr lang="fr-CA" dirty="0"/>
              <a:t>Un jour férié n'est pas en soi une période de congé, à moins qu'il tombe à l'intérieur d'une période de congé.</a:t>
            </a:r>
          </a:p>
          <a:p>
            <a:pPr algn="just"/>
            <a:r>
              <a:rPr lang="fr-CA" dirty="0"/>
              <a:t>Les périodes de congé peuvent varier entre chaque province et même d'une école à une autre de la même région.</a:t>
            </a:r>
          </a:p>
          <a:p>
            <a:endParaRPr lang="fr-CA" dirty="0"/>
          </a:p>
        </p:txBody>
      </p:sp>
    </p:spTree>
    <p:extLst>
      <p:ext uri="{BB962C8B-B14F-4D97-AF65-F5344CB8AC3E}">
        <p14:creationId xmlns:p14="http://schemas.microsoft.com/office/powerpoint/2010/main" val="253213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5400" dirty="0">
                <a:latin typeface="Bradley Hand ITC" panose="03070402050302030203" pitchFamily="66" charset="0"/>
              </a:rPr>
              <a:t>La période de référence</a:t>
            </a:r>
          </a:p>
        </p:txBody>
      </p:sp>
      <p:sp>
        <p:nvSpPr>
          <p:cNvPr id="3" name="Espace réservé du contenu 2"/>
          <p:cNvSpPr>
            <a:spLocks noGrp="1"/>
          </p:cNvSpPr>
          <p:nvPr>
            <p:ph idx="1"/>
            <p:custDataLst>
              <p:tags r:id="rId2"/>
            </p:custDataLst>
          </p:nvPr>
        </p:nvSpPr>
        <p:spPr/>
        <p:txBody>
          <a:bodyPr>
            <a:normAutofit/>
          </a:bodyPr>
          <a:lstStyle/>
          <a:p>
            <a:pPr algn="just"/>
            <a:r>
              <a:rPr lang="fr-CA" dirty="0"/>
              <a:t>Il s’agit de </a:t>
            </a:r>
            <a:r>
              <a:rPr lang="fr-CA" dirty="0">
                <a:solidFill>
                  <a:srgbClr val="00B050"/>
                </a:solidFill>
              </a:rPr>
              <a:t>la plus courte </a:t>
            </a:r>
            <a:r>
              <a:rPr lang="fr-CA" dirty="0"/>
              <a:t>des périodes suivantes :</a:t>
            </a:r>
          </a:p>
          <a:p>
            <a:pPr algn="just"/>
            <a:endParaRPr lang="fr-CA" dirty="0"/>
          </a:p>
          <a:p>
            <a:pPr lvl="1" algn="just"/>
            <a:r>
              <a:rPr lang="fr-CA" sz="2400" dirty="0"/>
              <a:t>Les 52 semaines précédant immédiatement la date de début de votre demande d’AE;</a:t>
            </a:r>
          </a:p>
          <a:p>
            <a:pPr marL="274320" lvl="1" indent="0" algn="just">
              <a:buNone/>
            </a:pPr>
            <a:endParaRPr lang="fr-CA" sz="2400" dirty="0"/>
          </a:p>
          <a:p>
            <a:pPr lvl="1" algn="just"/>
            <a:r>
              <a:rPr lang="fr-CA" sz="2400" dirty="0"/>
              <a:t>Si vous aviez fait une demande de prestations qui a été acceptée au cours des 52 dernières semaines : la période s’étalant du début de votre ancienne période de prestations au début de votre nouvelle période de prestations (début de la nouvelle demande)</a:t>
            </a:r>
          </a:p>
          <a:p>
            <a:pPr lvl="1"/>
            <a:endParaRPr lang="fr-CA" dirty="0"/>
          </a:p>
          <a:p>
            <a:endParaRPr lang="fr-CA" dirty="0"/>
          </a:p>
        </p:txBody>
      </p:sp>
    </p:spTree>
    <p:extLst>
      <p:ext uri="{BB962C8B-B14F-4D97-AF65-F5344CB8AC3E}">
        <p14:creationId xmlns:p14="http://schemas.microsoft.com/office/powerpoint/2010/main" val="3422781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pPr algn="ctr"/>
            <a:r>
              <a:rPr lang="fr-CA" dirty="0">
                <a:latin typeface="Bradley Hand ITC" panose="03070402050302030203" pitchFamily="66" charset="0"/>
              </a:rPr>
              <a:t>LA DEMANDE D’ASSURANCE-EMPLOI</a:t>
            </a:r>
          </a:p>
        </p:txBody>
      </p:sp>
      <p:sp>
        <p:nvSpPr>
          <p:cNvPr id="3" name="Sous-titre 2"/>
          <p:cNvSpPr>
            <a:spLocks noGrp="1"/>
          </p:cNvSpPr>
          <p:nvPr>
            <p:ph type="subTitle" idx="1"/>
            <p:custDataLst>
              <p:tags r:id="rId2"/>
            </p:custDataLst>
          </p:nvPr>
        </p:nvSpPr>
        <p:spPr/>
        <p:txBody>
          <a:bodyPr/>
          <a:lstStyle/>
          <a:p>
            <a:r>
              <a:rPr lang="fr-CA" i="1" dirty="0"/>
              <a:t>L’admissibilité…</a:t>
            </a:r>
          </a:p>
        </p:txBody>
      </p:sp>
    </p:spTree>
    <p:extLst>
      <p:ext uri="{BB962C8B-B14F-4D97-AF65-F5344CB8AC3E}">
        <p14:creationId xmlns:p14="http://schemas.microsoft.com/office/powerpoint/2010/main" val="292329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latin typeface="Bradley Hand ITC" panose="03070402050302030203" pitchFamily="66" charset="0"/>
              </a:rPr>
              <a:t>La demande d’AE</a:t>
            </a:r>
            <a:br>
              <a:rPr lang="fr-CA" dirty="0">
                <a:latin typeface="Bradley Hand ITC" panose="03070402050302030203" pitchFamily="66" charset="0"/>
              </a:rPr>
            </a:br>
            <a:r>
              <a:rPr lang="fr-CA" dirty="0">
                <a:latin typeface="Bradley Hand ITC" panose="03070402050302030203" pitchFamily="66" charset="0"/>
              </a:rPr>
              <a:t>L’admissibilité…</a:t>
            </a:r>
          </a:p>
        </p:txBody>
      </p:sp>
      <p:sp>
        <p:nvSpPr>
          <p:cNvPr id="3" name="Espace réservé du contenu 2"/>
          <p:cNvSpPr>
            <a:spLocks noGrp="1"/>
          </p:cNvSpPr>
          <p:nvPr>
            <p:ph idx="1"/>
            <p:custDataLst>
              <p:tags r:id="rId2"/>
            </p:custDataLst>
          </p:nvPr>
        </p:nvSpPr>
        <p:spPr/>
        <p:txBody>
          <a:bodyPr/>
          <a:lstStyle/>
          <a:p>
            <a:pPr marL="0" indent="0" algn="just">
              <a:buNone/>
            </a:pPr>
            <a:r>
              <a:rPr lang="fr-CA" dirty="0"/>
              <a:t>Nous vous invitons à consulter la page à l’adresse suivante:</a:t>
            </a:r>
            <a:endParaRPr lang="fr-CA" dirty="0">
              <a:hlinkClick r:id="rId4"/>
            </a:endParaRPr>
          </a:p>
          <a:p>
            <a:pPr marL="0" indent="0">
              <a:buNone/>
            </a:pPr>
            <a:r>
              <a:rPr lang="fr-CA" dirty="0">
                <a:hlinkClick r:id="rId4"/>
              </a:rPr>
              <a:t>https://www.canada.ca/fr/services/prestations/ae/assurance-emploi-reguliere/admissibilite.html</a:t>
            </a:r>
            <a:endParaRPr lang="fr-CA" dirty="0"/>
          </a:p>
          <a:p>
            <a:pPr marL="0" indent="0">
              <a:buNone/>
            </a:pPr>
            <a:endParaRPr lang="fr-CA" dirty="0"/>
          </a:p>
          <a:p>
            <a:pPr algn="just"/>
            <a:r>
              <a:rPr lang="fr-CA" dirty="0"/>
              <a:t>Vous devez attendre la fin de votre contrat avant de faire votre demande d’AE.</a:t>
            </a:r>
          </a:p>
          <a:p>
            <a:pPr marL="0" indent="0">
              <a:buNone/>
            </a:pPr>
            <a:endParaRPr lang="fr-CA" dirty="0"/>
          </a:p>
        </p:txBody>
      </p:sp>
    </p:spTree>
    <p:extLst>
      <p:ext uri="{BB962C8B-B14F-4D97-AF65-F5344CB8AC3E}">
        <p14:creationId xmlns:p14="http://schemas.microsoft.com/office/powerpoint/2010/main" val="414279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414" y="274638"/>
            <a:ext cx="9684566" cy="1020762"/>
          </a:xfrm>
        </p:spPr>
        <p:txBody>
          <a:bodyPr>
            <a:normAutofit/>
          </a:bodyPr>
          <a:lstStyle/>
          <a:p>
            <a:r>
              <a:rPr lang="fr-CA" dirty="0">
                <a:latin typeface="Bradley Hand ITC" panose="03070402050302030203" pitchFamily="66" charset="0"/>
              </a:rPr>
              <a:t>Vous n’avez pas droit à de l’AE (prestation régulière) durant les périodes de congé si…</a:t>
            </a:r>
          </a:p>
        </p:txBody>
      </p:sp>
      <p:sp>
        <p:nvSpPr>
          <p:cNvPr id="3" name="Espace réservé du contenu 2"/>
          <p:cNvSpPr>
            <a:spLocks noGrp="1"/>
          </p:cNvSpPr>
          <p:nvPr>
            <p:ph idx="1"/>
            <p:custDataLst>
              <p:tags r:id="rId2"/>
            </p:custDataLst>
          </p:nvPr>
        </p:nvSpPr>
        <p:spPr/>
        <p:txBody>
          <a:bodyPr>
            <a:normAutofit/>
          </a:bodyPr>
          <a:lstStyle/>
          <a:p>
            <a:pPr marL="0" indent="0" algn="just">
              <a:buNone/>
            </a:pPr>
            <a:r>
              <a:rPr lang="fr-CA" sz="3200" dirty="0"/>
              <a:t>Vous êtes un enseignant permanent aux niveaux préscolaire, primaire, intermédiaire et secondaire, y compris dans un établissement de formation professionnelle et technique, même si vous êtes en chômage, </a:t>
            </a:r>
            <a:r>
              <a:rPr lang="fr-CA" sz="3200" b="1" dirty="0">
                <a:solidFill>
                  <a:srgbClr val="00B050"/>
                </a:solidFill>
              </a:rPr>
              <a:t>à moins que votre contrat prenne fin</a:t>
            </a:r>
            <a:r>
              <a:rPr lang="fr-CA" sz="3200" dirty="0">
                <a:solidFill>
                  <a:srgbClr val="00B050"/>
                </a:solidFill>
              </a:rPr>
              <a:t>.</a:t>
            </a:r>
            <a:r>
              <a:rPr lang="fr-CA" sz="3200" dirty="0"/>
              <a:t> </a:t>
            </a:r>
          </a:p>
        </p:txBody>
      </p:sp>
    </p:spTree>
    <p:extLst>
      <p:ext uri="{BB962C8B-B14F-4D97-AF65-F5344CB8AC3E}">
        <p14:creationId xmlns:p14="http://schemas.microsoft.com/office/powerpoint/2010/main" val="177936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1"/>
</p:tagLst>
</file>

<file path=ppt/tags/tag82.xml><?xml version="1.0" encoding="utf-8"?>
<p:tagLst xmlns:a="http://schemas.openxmlformats.org/drawingml/2006/main" xmlns:r="http://schemas.openxmlformats.org/officeDocument/2006/relationships" xmlns:p="http://schemas.openxmlformats.org/presentationml/2006/main">
  <p:tag name="NUM" val="2"/>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bleau noir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7_TF02804846_TF02804846" id="{61DB2ABB-C8FF-4A02-ACE4-B484BA3269F9}" vid="{7147F5C6-1CAD-4BFC-99B0-1ABC9DBA7C9E}"/>
    </a:ext>
  </a:extLst>
</a:theme>
</file>

<file path=ppt/theme/theme2.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tableau noir (grand écran)</Template>
  <TotalTime>692</TotalTime>
  <Words>1744</Words>
  <Application>Microsoft Office PowerPoint</Application>
  <PresentationFormat>Personnalisé</PresentationFormat>
  <Paragraphs>171</Paragraphs>
  <Slides>42</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42</vt:i4>
      </vt:variant>
    </vt:vector>
  </HeadingPairs>
  <TitlesOfParts>
    <vt:vector size="47" baseType="lpstr">
      <vt:lpstr>Arial</vt:lpstr>
      <vt:lpstr>Bradley Hand ITC</vt:lpstr>
      <vt:lpstr>Consolas</vt:lpstr>
      <vt:lpstr>Corbel</vt:lpstr>
      <vt:lpstr>Tableau noir 16x9</vt:lpstr>
      <vt:lpstr>L’ASSURANCE-EMPLOI (AE)</vt:lpstr>
      <vt:lpstr>TRÈS IMPORTANT !</vt:lpstr>
      <vt:lpstr>TRÈS IMPORTANT !</vt:lpstr>
      <vt:lpstr>Un peu de vocabulaire</vt:lpstr>
      <vt:lpstr>Période de congé</vt:lpstr>
      <vt:lpstr>La période de référence</vt:lpstr>
      <vt:lpstr>LA DEMANDE D’ASSURANCE-EMPLOI</vt:lpstr>
      <vt:lpstr>La demande d’AE L’admissibilité…</vt:lpstr>
      <vt:lpstr>Vous n’avez pas droit à de l’AE (prestation régulière) durant les périodes de congé si…</vt:lpstr>
      <vt:lpstr>Vous n’avez pas droit à de l’AE (prestation régulière) durant les périodes de congé si…</vt:lpstr>
      <vt:lpstr>Exception 1: Votre contrat est terminé</vt:lpstr>
      <vt:lpstr>Exception 1: Votre contrat est terminé (suite) À prendre en considération:</vt:lpstr>
      <vt:lpstr>Exception 1: Votre contrat est terminé (suite) À prendre en considération:</vt:lpstr>
      <vt:lpstr>Exception 2: Il s’agit d’un emploi occasionnel ou d’une suppléance</vt:lpstr>
      <vt:lpstr>Exception 2: Il s’agit d’un emploi occasionnel ou d’une suppléance (suite)</vt:lpstr>
      <vt:lpstr>Exception 2: Il s’agit d’un emploi occasionnel ou d’une suppléance (suite)</vt:lpstr>
      <vt:lpstr>Exception 3: Vous êtes admissible en raison d’un emploi autre que l’enseignement</vt:lpstr>
      <vt:lpstr>LA DEMANDE D’ASSURANCE-EMPLOI</vt:lpstr>
      <vt:lpstr>La demande d’AE Montant que vous pourriez recevoir…</vt:lpstr>
      <vt:lpstr>LA DEMANDE D’ASSURANCE-EMPLOI</vt:lpstr>
      <vt:lpstr>La demande d’AE Ce qu’il faut savoir avant de commencer…</vt:lpstr>
      <vt:lpstr>LA DEMANDE D’ASSURANCE-EMPLOI</vt:lpstr>
      <vt:lpstr>La demande d’AE Présenter une demande…</vt:lpstr>
      <vt:lpstr>LA DEMANDE D’ASSURANCE-EMPLOI</vt:lpstr>
      <vt:lpstr>La demande d’AE Une fois votre demande complétée…</vt:lpstr>
      <vt:lpstr>LA DEMANDE D’ASSURANCE-EMPLOI</vt:lpstr>
      <vt:lpstr>La demande d’AE Pendant que vous recevez des prestations…</vt:lpstr>
      <vt:lpstr>Le travail durant une période de prestations d’AE</vt:lpstr>
      <vt:lpstr>Le travail durant une période de prestations d’AE</vt:lpstr>
      <vt:lpstr>Le travail durant une période de prestations d’AE  Des exemples…</vt:lpstr>
      <vt:lpstr>Le travail durant une période de prestations d’AE  Un projet pilote…</vt:lpstr>
      <vt:lpstr>Le travail durant une période de prestations d’AE</vt:lpstr>
      <vt:lpstr>Le travail durant une période de prestations d’AE  Déclarer une rémunération liée à un contrat…</vt:lpstr>
      <vt:lpstr>Le travail durant une période de prestations d’AE  Déclarer une rémunération liée à un contrat, exemple 1…</vt:lpstr>
      <vt:lpstr>Le travail durant une période de prestations d’AE  Déclarer une rémunération liée à un contrat, exemple 2…</vt:lpstr>
      <vt:lpstr>Le travail durant une période de prestations d’AE</vt:lpstr>
      <vt:lpstr>Le travail durant une période de prestations d’AE  Déclarer une rémunération liée à un contrat et de la suppléance</vt:lpstr>
      <vt:lpstr>Le travail durant une période de prestations d’AE</vt:lpstr>
      <vt:lpstr>Le travail durant une période de prestations d’AE  Déclarer une rémunération liée à de la suppléance ou au taux horaire</vt:lpstr>
      <vt:lpstr>Vous avez besoin de plus d’information ?</vt:lpstr>
      <vt:lpstr>Joindre l’Assurance-emploi</vt:lpstr>
      <vt:lpstr>Joindre le SEHY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L’ASSURANCE-EMPLOI (AE)</dc:title>
  <dc:creator>Sophie Veilleux</dc:creator>
  <cp:lastModifiedBy>Kim Desnoyers</cp:lastModifiedBy>
  <cp:revision>47</cp:revision>
  <dcterms:created xsi:type="dcterms:W3CDTF">2017-09-11T20:02:16Z</dcterms:created>
  <dcterms:modified xsi:type="dcterms:W3CDTF">2019-05-23T16:02:17Z</dcterms:modified>
</cp:coreProperties>
</file>