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6" r:id="rId2"/>
    <p:sldId id="258" r:id="rId3"/>
    <p:sldId id="257" r:id="rId4"/>
    <p:sldId id="259" r:id="rId5"/>
    <p:sldId id="274" r:id="rId6"/>
    <p:sldId id="275" r:id="rId7"/>
    <p:sldId id="277" r:id="rId8"/>
    <p:sldId id="276" r:id="rId9"/>
    <p:sldId id="278" r:id="rId10"/>
    <p:sldId id="27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2188825" cy="6858000"/>
  <p:notesSz cx="6858000" cy="92964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9" autoAdjust="0"/>
  </p:normalViewPr>
  <p:slideViewPr>
    <p:cSldViewPr>
      <p:cViewPr varScale="1">
        <p:scale>
          <a:sx n="90" d="100"/>
          <a:sy n="90" d="100"/>
        </p:scale>
        <p:origin x="576" y="90"/>
      </p:cViewPr>
      <p:guideLst>
        <p:guide pos="3839"/>
        <p:guide orient="horz" pos="2160"/>
      </p:guideLst>
    </p:cSldViewPr>
  </p:slideViewPr>
  <p:notesTextViewPr>
    <p:cViewPr>
      <p:scale>
        <a:sx n="1" d="1"/>
        <a:sy n="1" d="1"/>
      </p:scale>
      <p:origin x="0" y="0"/>
    </p:cViewPr>
  </p:notesTextViewPr>
  <p:notesViewPr>
    <p:cSldViewPr showGuides="1">
      <p:cViewPr varScale="1">
        <p:scale>
          <a:sx n="76" d="100"/>
          <a:sy n="76" d="100"/>
        </p:scale>
        <p:origin x="2964" y="114"/>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pPr rtl="0"/>
            <a:endParaRPr lang="fr-FR" dirty="0"/>
          </a:p>
        </p:txBody>
      </p:sp>
      <p:sp>
        <p:nvSpPr>
          <p:cNvPr id="3" name="Espace réservé de la date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pPr rtl="0"/>
            <a:fld id="{F85D827C-F71B-4FAA-84BC-917529DF4329}" type="datetime1">
              <a:rPr lang="fr-FR" smtClean="0"/>
              <a:t>28/11/2019</a:t>
            </a:fld>
            <a:endParaRPr lang="fr-FR" dirty="0"/>
          </a:p>
        </p:txBody>
      </p:sp>
      <p:sp>
        <p:nvSpPr>
          <p:cNvPr id="4" name="Espace réservé du pied de page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pPr rtl="0"/>
            <a:endParaRPr lang="fr-FR" dirty="0"/>
          </a:p>
        </p:txBody>
      </p:sp>
      <p:sp>
        <p:nvSpPr>
          <p:cNvPr id="5" name="Espace réservé du numéro de diapositive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pPr rtl="0"/>
            <a:fld id="{A850423A-8BCE-448E-A97B-03A88B2B12C1}" type="slidenum">
              <a:rPr lang="fr-FR" smtClean="0"/>
              <a:t>‹N°›</a:t>
            </a:fld>
            <a:endParaRPr lang="fr-FR" dirty="0"/>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pPr rtl="0"/>
            <a:endParaRPr lang="fr-FR" noProof="0" dirty="0"/>
          </a:p>
        </p:txBody>
      </p:sp>
      <p:sp>
        <p:nvSpPr>
          <p:cNvPr id="3" name="Espace réservé de la date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pPr rtl="0"/>
            <a:fld id="{5984F1A2-98F1-4AAD-8956-BAF80D48A1C7}" type="datetime1">
              <a:rPr lang="fr-FR" noProof="0" smtClean="0"/>
              <a:t>28/11/2019</a:t>
            </a:fld>
            <a:endParaRPr lang="fr-FR" noProof="0" dirty="0"/>
          </a:p>
        </p:txBody>
      </p:sp>
      <p:sp>
        <p:nvSpPr>
          <p:cNvPr id="4" name="Espace réservé d’image de diapositive 3"/>
          <p:cNvSpPr>
            <a:spLocks noGrp="1" noRot="1" noChangeAspect="1"/>
          </p:cNvSpPr>
          <p:nvPr>
            <p:ph type="sldImg" idx="2"/>
          </p:nvPr>
        </p:nvSpPr>
        <p:spPr>
          <a:xfrm>
            <a:off x="331788" y="696913"/>
            <a:ext cx="6194425" cy="3486150"/>
          </a:xfrm>
          <a:prstGeom prst="rect">
            <a:avLst/>
          </a:prstGeom>
          <a:noFill/>
          <a:ln w="12700">
            <a:solidFill>
              <a:prstClr val="black"/>
            </a:solidFill>
          </a:ln>
        </p:spPr>
        <p:txBody>
          <a:bodyPr vert="horz" lIns="91440" tIns="45720" rIns="91440" bIns="45720" rtlCol="0" anchor="ctr"/>
          <a:lstStyle/>
          <a:p>
            <a:pPr rtl="0"/>
            <a:endParaRPr lang="fr-FR" noProof="0" dirty="0"/>
          </a:p>
        </p:txBody>
      </p:sp>
      <p:sp>
        <p:nvSpPr>
          <p:cNvPr id="5" name="Espace réservé des notes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6" name="Espace réservé du pied de page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pPr rtl="0"/>
            <a:endParaRPr lang="fr-FR" noProof="0" dirty="0"/>
          </a:p>
        </p:txBody>
      </p:sp>
      <p:sp>
        <p:nvSpPr>
          <p:cNvPr id="7" name="Espace réservé du numéro de diapositive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pPr rtl="0"/>
            <a:fld id="{01F2A70B-78F2-4DCF-B53B-C990D2FAFB8A}" type="slidenum">
              <a:rPr lang="fr-FR" noProof="0" smtClean="0"/>
              <a:t>‹N°›</a:t>
            </a:fld>
            <a:endParaRPr lang="fr-FR" noProof="0"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01F2A70B-78F2-4DCF-B53B-C990D2FAFB8A}" type="slidenum">
              <a:rPr lang="fr-FR" smtClean="0"/>
              <a:t>1</a:t>
            </a:fld>
            <a:endParaRPr lang="fr-FR" dirty="0"/>
          </a:p>
        </p:txBody>
      </p:sp>
    </p:spTree>
    <p:extLst>
      <p:ext uri="{BB962C8B-B14F-4D97-AF65-F5344CB8AC3E}">
        <p14:creationId xmlns:p14="http://schemas.microsoft.com/office/powerpoint/2010/main" val="2681698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8539" y="2514601"/>
            <a:ext cx="8913077" cy="2262781"/>
          </a:xfrm>
        </p:spPr>
        <p:txBody>
          <a:bodyPr anchor="b">
            <a:normAutofit/>
          </a:bodyPr>
          <a:lstStyle>
            <a:lvl1pPr>
              <a:defRPr sz="5398"/>
            </a:lvl1pPr>
          </a:lstStyle>
          <a:p>
            <a:r>
              <a:rPr lang="fr-FR"/>
              <a:t>Modifiez le style du titre</a:t>
            </a:r>
            <a:endParaRPr lang="en-US" dirty="0"/>
          </a:p>
        </p:txBody>
      </p:sp>
      <p:sp>
        <p:nvSpPr>
          <p:cNvPr id="3" name="Subtitle 2"/>
          <p:cNvSpPr>
            <a:spLocks noGrp="1"/>
          </p:cNvSpPr>
          <p:nvPr>
            <p:ph type="subTitle" idx="1"/>
          </p:nvPr>
        </p:nvSpPr>
        <p:spPr>
          <a:xfrm>
            <a:off x="2588539" y="4777380"/>
            <a:ext cx="8913077" cy="1126283"/>
          </a:xfrm>
        </p:spPr>
        <p:txBody>
          <a:bodyPr anchor="t"/>
          <a:lstStyle>
            <a:lvl1pPr marL="0" indent="0" algn="l">
              <a:buNone/>
              <a:defRPr>
                <a:solidFill>
                  <a:schemeClr val="tx1">
                    <a:lumMod val="65000"/>
                    <a:lumOff val="3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1"/>
            <a:ext cx="1744198"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674" y="4529541"/>
            <a:ext cx="779564" cy="365125"/>
          </a:xfrm>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206416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8538" y="609600"/>
            <a:ext cx="8913077" cy="3117040"/>
          </a:xfrm>
        </p:spPr>
        <p:txBody>
          <a:bodyPr anchor="ctr">
            <a:normAutofit/>
          </a:bodyPr>
          <a:lstStyle>
            <a:lvl1pPr algn="l">
              <a:defRPr sz="4799" b="0" cap="none"/>
            </a:lvl1pPr>
          </a:lstStyle>
          <a:p>
            <a:r>
              <a:rPr lang="fr-FR"/>
              <a:t>Modifiez le style du titre</a:t>
            </a:r>
            <a:endParaRPr lang="en-US" dirty="0"/>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rtl="0"/>
            <a:fld id="{4C5566FB-92D9-46E9-95A3-CDDB8CB94D13}" type="datetime1">
              <a:rPr lang="fr-FR" noProof="0" smtClean="0"/>
              <a:t>28/11/2019</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161157970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fr-FR"/>
              <a:t>Modifiez le style du titre</a:t>
            </a:r>
            <a:endParaRPr lang="en-US" dirty="0"/>
          </a:p>
        </p:txBody>
      </p:sp>
      <p:sp>
        <p:nvSpPr>
          <p:cNvPr id="13" name="Text Placeholder 9"/>
          <p:cNvSpPr>
            <a:spLocks noGrp="1"/>
          </p:cNvSpPr>
          <p:nvPr>
            <p:ph type="body" sz="quarter" idx="13"/>
          </p:nvPr>
        </p:nvSpPr>
        <p:spPr>
          <a:xfrm>
            <a:off x="3274159" y="3505200"/>
            <a:ext cx="7534591"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rtl="0"/>
            <a:fld id="{4C5566FB-92D9-46E9-95A3-CDDB8CB94D13}" type="datetime1">
              <a:rPr lang="fr-FR" noProof="0" smtClean="0"/>
              <a:t>28/11/2019</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11"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pPr rtl="0"/>
            <a:fld id="{25BA54BD-C84D-46CE-8B72-31BFB26ABA43}" type="slidenum">
              <a:rPr lang="fr-FR" noProof="0" smtClean="0"/>
              <a:pPr rtl="0"/>
              <a:t>‹N°›</a:t>
            </a:fld>
            <a:endParaRPr lang="fr-FR" noProof="0" dirty="0"/>
          </a:p>
        </p:txBody>
      </p:sp>
      <p:sp>
        <p:nvSpPr>
          <p:cNvPr id="14" name="TextBox 13"/>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5" name="TextBox 14"/>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416126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8539" y="2438401"/>
            <a:ext cx="8913078" cy="2724845"/>
          </a:xfrm>
        </p:spPr>
        <p:txBody>
          <a:bodyPr anchor="b">
            <a:normAutofit/>
          </a:bodyPr>
          <a:lstStyle>
            <a:lvl1pPr algn="l">
              <a:defRPr sz="4799" b="0"/>
            </a:lvl1pPr>
          </a:lstStyle>
          <a:p>
            <a:r>
              <a:rPr lang="fr-FR"/>
              <a:t>Modifiez le style du titre</a:t>
            </a:r>
            <a:endParaRPr lang="en-US" dirty="0"/>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pPr rtl="0"/>
            <a:fld id="{4C5566FB-92D9-46E9-95A3-CDDB8CB94D13}" type="datetime1">
              <a:rPr lang="fr-FR" noProof="0" smtClean="0"/>
              <a:t>28/11/2019</a:t>
            </a:fld>
            <a:endParaRPr lang="fr-FR" noProof="0" dirty="0"/>
          </a:p>
        </p:txBody>
      </p:sp>
      <p:sp>
        <p:nvSpPr>
          <p:cNvPr id="6" name="Footer Placeholder 5"/>
          <p:cNvSpPr>
            <a:spLocks noGrp="1"/>
          </p:cNvSpPr>
          <p:nvPr>
            <p:ph type="ftr" sz="quarter" idx="11"/>
          </p:nvPr>
        </p:nvSpPr>
        <p:spPr/>
        <p:txBody>
          <a:bodyPr/>
          <a:lstStyle/>
          <a:p>
            <a:pPr rtl="0"/>
            <a:endParaRPr lang="fr-FR" noProof="0" dirty="0"/>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360722438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fr-FR"/>
              <a:t>Modifiez le style du titre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pPr rtl="0"/>
            <a:fld id="{4C5566FB-92D9-46E9-95A3-CDDB8CB94D13}" type="datetime1">
              <a:rPr lang="fr-FR" noProof="0" smtClean="0"/>
              <a:t>28/11/2019</a:t>
            </a:fld>
            <a:endParaRPr lang="fr-FR" noProof="0" dirty="0"/>
          </a:p>
        </p:txBody>
      </p:sp>
      <p:sp>
        <p:nvSpPr>
          <p:cNvPr id="6" name="Footer Placeholder 5"/>
          <p:cNvSpPr>
            <a:spLocks noGrp="1"/>
          </p:cNvSpPr>
          <p:nvPr>
            <p:ph type="ftr" sz="quarter" idx="11"/>
          </p:nvPr>
        </p:nvSpPr>
        <p:spPr/>
        <p:txBody>
          <a:bodyPr/>
          <a:lstStyle/>
          <a:p>
            <a:pPr rtl="0"/>
            <a:endParaRPr lang="fr-FR" noProof="0" dirty="0"/>
          </a:p>
        </p:txBody>
      </p:sp>
      <p:sp>
        <p:nvSpPr>
          <p:cNvPr id="11"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pPr rtl="0"/>
            <a:fld id="{25BA54BD-C84D-46CE-8B72-31BFB26ABA43}" type="slidenum">
              <a:rPr lang="fr-FR" noProof="0" smtClean="0"/>
              <a:pPr rtl="0"/>
              <a:t>‹N°›</a:t>
            </a:fld>
            <a:endParaRPr lang="fr-FR" noProof="0" dirty="0"/>
          </a:p>
        </p:txBody>
      </p:sp>
      <p:sp>
        <p:nvSpPr>
          <p:cNvPr id="17" name="TextBox 16"/>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8" name="TextBox 17"/>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592011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8538" y="627407"/>
            <a:ext cx="8913077" cy="2880020"/>
          </a:xfrm>
        </p:spPr>
        <p:txBody>
          <a:bodyPr anchor="ctr">
            <a:normAutofit/>
          </a:bodyPr>
          <a:lstStyle>
            <a:lvl1pPr algn="l">
              <a:defRPr sz="4799" b="0"/>
            </a:lvl1pPr>
          </a:lstStyle>
          <a:p>
            <a:r>
              <a:rPr lang="fr-FR"/>
              <a:t>Modifiez le style du titre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pPr rtl="0"/>
            <a:fld id="{4C5566FB-92D9-46E9-95A3-CDDB8CB94D13}" type="datetime1">
              <a:rPr lang="fr-FR" noProof="0" smtClean="0"/>
              <a:t>28/11/2019</a:t>
            </a:fld>
            <a:endParaRPr lang="fr-FR" noProof="0" dirty="0"/>
          </a:p>
        </p:txBody>
      </p:sp>
      <p:sp>
        <p:nvSpPr>
          <p:cNvPr id="6" name="Footer Placeholder 5"/>
          <p:cNvSpPr>
            <a:spLocks noGrp="1"/>
          </p:cNvSpPr>
          <p:nvPr>
            <p:ph type="ftr" sz="quarter" idx="11"/>
          </p:nvPr>
        </p:nvSpPr>
        <p:spPr/>
        <p:txBody>
          <a:bodyPr/>
          <a:lstStyle/>
          <a:p>
            <a:pPr rtl="0"/>
            <a:endParaRPr lang="fr-FR" noProof="0" dirty="0"/>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100566514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rtl="0"/>
            <a:fld id="{AA1D981B-D3A3-497E-BC67-191FCCDBE316}" type="datetime1">
              <a:rPr lang="fr-FR" noProof="0" smtClean="0"/>
              <a:t>28/11/2019</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793207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2392" y="627406"/>
            <a:ext cx="2207026"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8538" y="627406"/>
            <a:ext cx="6475313"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rtl="0"/>
            <a:fld id="{D808589C-3B69-4935-B412-7B0893506FA8}" type="datetime1">
              <a:rPr lang="fr-FR" noProof="0" smtClean="0"/>
              <a:t>28/11/2019</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1744961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22414" y="274638"/>
            <a:ext cx="9143998" cy="1020762"/>
          </a:xfrm>
        </p:spPr>
        <p:txBody>
          <a:bodyPr rtlCol="0"/>
          <a:lstStyle>
            <a:lvl1pPr>
              <a:defRPr/>
            </a:lvl1pPr>
          </a:lstStyle>
          <a:p>
            <a:pPr rtl="0"/>
            <a:r>
              <a:rPr lang="fr-FR" noProof="0"/>
              <a:t>Modifiez le style du titre</a:t>
            </a:r>
            <a:endParaRPr lang="fr-FR" noProof="0" dirty="0"/>
          </a:p>
        </p:txBody>
      </p:sp>
      <p:grpSp>
        <p:nvGrpSpPr>
          <p:cNvPr id="160" name="Ligne" descr="Ligne graphique"/>
          <p:cNvGrpSpPr/>
          <p:nvPr/>
        </p:nvGrpSpPr>
        <p:grpSpPr bwMode="invGray">
          <a:xfrm>
            <a:off x="1522413" y="1514475"/>
            <a:ext cx="10569575" cy="64008"/>
            <a:chOff x="1522413" y="1514475"/>
            <a:chExt cx="10569575" cy="64008"/>
          </a:xfrm>
        </p:grpSpPr>
        <p:sp>
          <p:nvSpPr>
            <p:cNvPr id="161" name="Forme libre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2" name="Forme libre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3" name="Forme libre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4" name="Forme libre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5" name="Forme libre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6" name="Forme libre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7" name="Forme libre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8" name="Forme libre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69" name="Forme libre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0" name="Forme libre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1" name="Forme libre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2" name="Forme libre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3" name="Forme libre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4" name="Forme libre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5" name="Forme libre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6" name="Forme libre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7" name="Forme libre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8" name="Forme libre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79" name="Forme libre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0" name="Forme libre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1" name="Forme libre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2" name="Forme libre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3" name="Forme libre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4" name="Forme libre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5" name="Forme libre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6" name="Forme libre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7" name="Forme libre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8" name="Forme libre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89" name="Forme libre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0" name="Forme libre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1" name="Forme libre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2" name="Forme libre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3" name="Forme libre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4" name="Forme libre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5" name="Forme libre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6" name="Forme libre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7" name="Forme libre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8" name="Forme libre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199" name="Forme libre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0" name="Forme libre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1" name="Forme libre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2" name="Forme libre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3" name="Forme libre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4" name="Forme libre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5" name="Forme libre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6" name="Forme libre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7" name="Forme libre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8" name="Forme libre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09" name="Forme libre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0" name="Forme libre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1" name="Forme libre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2" name="Forme libre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3" name="Forme libre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4" name="Forme libre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5" name="Forme libre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6" name="Forme libre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7" name="Forme libre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8" name="Forme libre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19" name="Forme libre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0" name="Forme libre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1" name="Forme libre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2" name="Forme libre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3" name="Forme libre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4" name="Forme libre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5" name="Forme libre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6" name="Forme libre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7" name="Forme libre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8" name="Forme libre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29" name="Forme libre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0" name="Forme libre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1" name="Forme libre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2" name="Forme libre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3" name="Forme libre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sp>
          <p:nvSpPr>
            <p:cNvPr id="234" name="Forme libre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fr-FR" noProof="0" dirty="0">
                <a:ln>
                  <a:noFill/>
                </a:ln>
              </a:endParaRPr>
            </a:p>
          </p:txBody>
        </p:sp>
      </p:grpSp>
      <p:sp>
        <p:nvSpPr>
          <p:cNvPr id="3" name="Espace réservé du texte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4" name="Espace réservé du contenu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texte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 du masque</a:t>
            </a:r>
          </a:p>
        </p:txBody>
      </p:sp>
      <p:sp>
        <p:nvSpPr>
          <p:cNvPr id="8" name="Espace réservé du pied de page 7"/>
          <p:cNvSpPr>
            <a:spLocks noGrp="1"/>
          </p:cNvSpPr>
          <p:nvPr>
            <p:ph type="ftr" sz="quarter" idx="11"/>
          </p:nvPr>
        </p:nvSpPr>
        <p:spPr/>
        <p:txBody>
          <a:bodyPr rtlCol="0"/>
          <a:lstStyle/>
          <a:p>
            <a:pPr rtl="0"/>
            <a:endParaRPr lang="fr-FR" noProof="0" dirty="0"/>
          </a:p>
        </p:txBody>
      </p:sp>
      <p:sp>
        <p:nvSpPr>
          <p:cNvPr id="7" name="Espace réservé de la date 6"/>
          <p:cNvSpPr>
            <a:spLocks noGrp="1"/>
          </p:cNvSpPr>
          <p:nvPr>
            <p:ph type="dt" sz="half" idx="10"/>
          </p:nvPr>
        </p:nvSpPr>
        <p:spPr/>
        <p:txBody>
          <a:bodyPr rtlCol="0"/>
          <a:lstStyle/>
          <a:p>
            <a:pPr rtl="0"/>
            <a:fld id="{6ED1C083-4B34-4C24-91E0-F3160739F774}" type="datetime1">
              <a:rPr lang="fr-FR" noProof="0" smtClean="0"/>
              <a:t>28/11/2019</a:t>
            </a:fld>
            <a:endParaRPr lang="fr-FR" noProof="0" dirty="0"/>
          </a:p>
        </p:txBody>
      </p:sp>
      <p:sp>
        <p:nvSpPr>
          <p:cNvPr id="9" name="Espace réservé du numéro de diapositive 8"/>
          <p:cNvSpPr>
            <a:spLocks noGrp="1"/>
          </p:cNvSpPr>
          <p:nvPr>
            <p:ph type="sldNum" sz="quarter" idx="12"/>
          </p:nvPr>
        </p:nvSpPr>
        <p:spPr/>
        <p:txBody>
          <a:bodyPr rtlCol="0"/>
          <a:lstStyle/>
          <a:p>
            <a:pPr rtl="0"/>
            <a:fld id="{25BA54BD-C84D-46CE-8B72-31BFB26ABA43}" type="slidenum">
              <a:rPr lang="fr-FR" noProof="0" smtClean="0"/>
              <a:t>‹N°›</a:t>
            </a:fld>
            <a:endParaRPr lang="fr-FR" noProof="0" dirty="0"/>
          </a:p>
        </p:txBody>
      </p:sp>
      <p:sp>
        <p:nvSpPr>
          <p:cNvPr id="85" name="Espace réservé du contenu 3"/>
          <p:cNvSpPr>
            <a:spLocks noGrp="1"/>
          </p:cNvSpPr>
          <p:nvPr>
            <p:ph sz="half" idx="13"/>
          </p:nvPr>
        </p:nvSpPr>
        <p:spPr>
          <a:xfrm>
            <a:off x="6246812"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250" y="624110"/>
            <a:ext cx="8909366" cy="1280890"/>
          </a:xfrm>
        </p:spPr>
        <p:txBody>
          <a:bodyPr/>
          <a:lstStyle/>
          <a:p>
            <a:r>
              <a:rPr lang="fr-FR"/>
              <a:t>Modifiez le style du titre</a:t>
            </a:r>
            <a:endParaRPr lang="en-US" dirty="0"/>
          </a:p>
        </p:txBody>
      </p:sp>
      <p:sp>
        <p:nvSpPr>
          <p:cNvPr id="3" name="Content Placeholder 2"/>
          <p:cNvSpPr>
            <a:spLocks noGrp="1"/>
          </p:cNvSpPr>
          <p:nvPr>
            <p:ph idx="1"/>
          </p:nvPr>
        </p:nvSpPr>
        <p:spPr>
          <a:xfrm>
            <a:off x="2588538" y="2133600"/>
            <a:ext cx="8913078"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rtl="0"/>
            <a:fld id="{5CD586A4-430F-4797-A59B-7C92688517EB}" type="datetime1">
              <a:rPr lang="fr-FR" noProof="0" smtClean="0"/>
              <a:t>28/11/2019</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4103353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2058750"/>
            <a:ext cx="8913077" cy="1468800"/>
          </a:xfrm>
        </p:spPr>
        <p:txBody>
          <a:bodyPr anchor="b"/>
          <a:lstStyle>
            <a:lvl1pPr algn="l">
              <a:defRPr sz="3999" b="0" cap="none"/>
            </a:lvl1pPr>
          </a:lstStyle>
          <a:p>
            <a:r>
              <a:rPr lang="fr-FR"/>
              <a:t>Modifiez le style du titre</a:t>
            </a:r>
            <a:endParaRPr lang="en-US" dirty="0"/>
          </a:p>
        </p:txBody>
      </p:sp>
      <p:sp>
        <p:nvSpPr>
          <p:cNvPr id="3" name="Text Placeholder 2"/>
          <p:cNvSpPr>
            <a:spLocks noGrp="1"/>
          </p:cNvSpPr>
          <p:nvPr>
            <p:ph type="body" idx="1"/>
          </p:nvPr>
        </p:nvSpPr>
        <p:spPr>
          <a:xfrm>
            <a:off x="2588538" y="3530129"/>
            <a:ext cx="8913077" cy="860400"/>
          </a:xfrm>
        </p:spPr>
        <p:txBody>
          <a:bodyPr anchor="t"/>
          <a:lstStyle>
            <a:lvl1pPr marL="0" indent="0" algn="l">
              <a:buNone/>
              <a:defRPr sz="19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pPr rtl="0"/>
            <a:fld id="{4C5566FB-92D9-46E9-95A3-CDDB8CB94D13}" type="datetime1">
              <a:rPr lang="fr-FR" noProof="0" smtClean="0"/>
              <a:t>28/11/2019</a:t>
            </a:fld>
            <a:endParaRPr lang="fr-FR" noProof="0" dirty="0"/>
          </a:p>
        </p:txBody>
      </p:sp>
      <p:sp>
        <p:nvSpPr>
          <p:cNvPr id="5" name="Footer Placeholder 4"/>
          <p:cNvSpPr>
            <a:spLocks noGrp="1"/>
          </p:cNvSpPr>
          <p:nvPr>
            <p:ph type="ftr" sz="quarter" idx="11"/>
          </p:nvPr>
        </p:nvSpPr>
        <p:spPr/>
        <p:txBody>
          <a:bodyPr/>
          <a:lstStyle/>
          <a:p>
            <a:pPr rtl="0"/>
            <a:endParaRPr lang="fr-FR" noProof="0" dirty="0"/>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283589860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8538" y="2133600"/>
            <a:ext cx="4312741"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88874" y="2126222"/>
            <a:ext cx="4312741"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rtl="0"/>
            <a:fld id="{464C14F0-23A2-43FA-A599-72FEEB0EE877}" type="datetime1">
              <a:rPr lang="fr-FR" noProof="0" smtClean="0"/>
              <a:t>28/11/2019</a:t>
            </a:fld>
            <a:endParaRPr lang="fr-FR" noProof="0" dirty="0"/>
          </a:p>
        </p:txBody>
      </p:sp>
      <p:sp>
        <p:nvSpPr>
          <p:cNvPr id="6" name="Footer Placeholder 5"/>
          <p:cNvSpPr>
            <a:spLocks noGrp="1"/>
          </p:cNvSpPr>
          <p:nvPr>
            <p:ph type="ftr" sz="quarter" idx="11"/>
          </p:nvPr>
        </p:nvSpPr>
        <p:spPr/>
        <p:txBody>
          <a:bodyPr/>
          <a:lstStyle/>
          <a:p>
            <a:pPr rtl="0"/>
            <a:endParaRPr lang="fr-FR" noProof="0" dirty="0"/>
          </a:p>
        </p:txBody>
      </p:sp>
      <p:sp>
        <p:nvSpPr>
          <p:cNvPr id="10"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674" y="787783"/>
            <a:ext cx="779564" cy="365125"/>
          </a:xfrm>
        </p:spPr>
        <p:txBody>
          <a:bodyPr/>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4029248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8608" y="1972703"/>
            <a:ext cx="3991692"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8538" y="2548966"/>
            <a:ext cx="4341762"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4674" y="1969475"/>
            <a:ext cx="3997960"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5091" y="2545738"/>
            <a:ext cx="433754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rtl="0"/>
            <a:fld id="{6ED1C083-4B34-4C24-91E0-F3160739F774}" type="datetime1">
              <a:rPr lang="fr-FR" noProof="0" smtClean="0"/>
              <a:t>28/11/2019</a:t>
            </a:fld>
            <a:endParaRPr lang="fr-FR" noProof="0" dirty="0"/>
          </a:p>
        </p:txBody>
      </p:sp>
      <p:sp>
        <p:nvSpPr>
          <p:cNvPr id="8" name="Footer Placeholder 7"/>
          <p:cNvSpPr>
            <a:spLocks noGrp="1"/>
          </p:cNvSpPr>
          <p:nvPr>
            <p:ph type="ftr" sz="quarter" idx="11"/>
          </p:nvPr>
        </p:nvSpPr>
        <p:spPr/>
        <p:txBody>
          <a:bodyPr/>
          <a:lstStyle/>
          <a:p>
            <a:pPr rtl="0"/>
            <a:endParaRPr lang="fr-FR" noProof="0" dirty="0"/>
          </a:p>
        </p:txBody>
      </p:sp>
      <p:sp>
        <p:nvSpPr>
          <p:cNvPr id="12"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674" y="787783"/>
            <a:ext cx="779564" cy="365125"/>
          </a:xfrm>
        </p:spPr>
        <p:txBody>
          <a:bodyPr/>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3464639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rtl="0"/>
            <a:fld id="{4C5566FB-92D9-46E9-95A3-CDDB8CB94D13}" type="datetime1">
              <a:rPr lang="fr-FR" noProof="0" smtClean="0"/>
              <a:t>28/11/2019</a:t>
            </a:fld>
            <a:endParaRPr lang="fr-FR" noProof="0" dirty="0"/>
          </a:p>
        </p:txBody>
      </p:sp>
      <p:sp>
        <p:nvSpPr>
          <p:cNvPr id="4" name="Footer Placeholder 3"/>
          <p:cNvSpPr>
            <a:spLocks noGrp="1"/>
          </p:cNvSpPr>
          <p:nvPr>
            <p:ph type="ftr" sz="quarter" idx="11"/>
          </p:nvPr>
        </p:nvSpPr>
        <p:spPr/>
        <p:txBody>
          <a:bodyPr/>
          <a:lstStyle/>
          <a:p>
            <a:pPr rtl="0"/>
            <a:endParaRPr lang="fr-FR" noProof="0" dirty="0"/>
          </a:p>
        </p:txBody>
      </p:sp>
      <p:sp>
        <p:nvSpPr>
          <p:cNvPr id="7"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342774330"/>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0890C5EC-C51F-4B37-BDAD-16058E18944C}" type="datetime1">
              <a:rPr lang="fr-FR" noProof="0" smtClean="0"/>
              <a:t>28/11/2019</a:t>
            </a:fld>
            <a:endParaRPr lang="fr-FR" noProof="0" dirty="0"/>
          </a:p>
        </p:txBody>
      </p:sp>
      <p:sp>
        <p:nvSpPr>
          <p:cNvPr id="3" name="Footer Placeholder 2"/>
          <p:cNvSpPr>
            <a:spLocks noGrp="1"/>
          </p:cNvSpPr>
          <p:nvPr>
            <p:ph type="ftr" sz="quarter" idx="11"/>
          </p:nvPr>
        </p:nvSpPr>
        <p:spPr/>
        <p:txBody>
          <a:bodyPr/>
          <a:lstStyle/>
          <a:p>
            <a:pPr rtl="0"/>
            <a:endParaRPr lang="fr-FR" noProof="0" dirty="0"/>
          </a:p>
        </p:txBody>
      </p:sp>
      <p:sp>
        <p:nvSpPr>
          <p:cNvPr id="6"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181417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8538" y="446088"/>
            <a:ext cx="3504286" cy="976312"/>
          </a:xfrm>
        </p:spPr>
        <p:txBody>
          <a:bodyPr anchor="b"/>
          <a:lstStyle>
            <a:lvl1pPr algn="l">
              <a:defRPr sz="1999" b="0"/>
            </a:lvl1pPr>
          </a:lstStyle>
          <a:p>
            <a:r>
              <a:rPr lang="fr-FR"/>
              <a:t>Modifiez le style du titre</a:t>
            </a:r>
            <a:endParaRPr lang="en-US" dirty="0"/>
          </a:p>
        </p:txBody>
      </p:sp>
      <p:sp>
        <p:nvSpPr>
          <p:cNvPr id="3" name="Content Placeholder 2"/>
          <p:cNvSpPr>
            <a:spLocks noGrp="1"/>
          </p:cNvSpPr>
          <p:nvPr>
            <p:ph idx="1"/>
          </p:nvPr>
        </p:nvSpPr>
        <p:spPr>
          <a:xfrm>
            <a:off x="6321365" y="446089"/>
            <a:ext cx="5180251"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8538" y="1598613"/>
            <a:ext cx="3504286" cy="4262436"/>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pPr rtl="0"/>
            <a:fld id="{7D268249-7BF8-4D2A-A3F5-744482FD3EED}" type="datetime1">
              <a:rPr lang="fr-FR" noProof="0" smtClean="0"/>
              <a:t>28/11/2019</a:t>
            </a:fld>
            <a:endParaRPr lang="fr-FR" noProof="0" dirty="0"/>
          </a:p>
        </p:txBody>
      </p:sp>
      <p:sp>
        <p:nvSpPr>
          <p:cNvPr id="6" name="Footer Placeholder 5"/>
          <p:cNvSpPr>
            <a:spLocks noGrp="1"/>
          </p:cNvSpPr>
          <p:nvPr>
            <p:ph type="ftr" sz="quarter" idx="11"/>
          </p:nvPr>
        </p:nvSpPr>
        <p:spPr/>
        <p:txBody>
          <a:bodyPr/>
          <a:lstStyle/>
          <a:p>
            <a:pPr rtl="0"/>
            <a:endParaRPr lang="fr-FR" noProof="0" dirty="0"/>
          </a:p>
        </p:txBody>
      </p:sp>
      <p:sp>
        <p:nvSpPr>
          <p:cNvPr id="9"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2690753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8539" y="4800600"/>
            <a:ext cx="8913078" cy="566738"/>
          </a:xfrm>
        </p:spPr>
        <p:txBody>
          <a:bodyPr anchor="b">
            <a:normAutofit/>
          </a:bodyPr>
          <a:lstStyle>
            <a:lvl1pPr algn="l">
              <a:defRPr sz="2399" b="0"/>
            </a:lvl1pPr>
          </a:lstStyle>
          <a:p>
            <a:r>
              <a:rPr lang="fr-FR"/>
              <a:t>Modifiez le style du titre</a:t>
            </a:r>
            <a:endParaRPr lang="en-US" dirty="0"/>
          </a:p>
        </p:txBody>
      </p:sp>
      <p:sp>
        <p:nvSpPr>
          <p:cNvPr id="3" name="Picture Placeholder 2"/>
          <p:cNvSpPr>
            <a:spLocks noGrp="1" noChangeAspect="1"/>
          </p:cNvSpPr>
          <p:nvPr>
            <p:ph type="pic" idx="1"/>
          </p:nvPr>
        </p:nvSpPr>
        <p:spPr>
          <a:xfrm>
            <a:off x="2588538" y="634965"/>
            <a:ext cx="8913078" cy="3854970"/>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8539" y="5367338"/>
            <a:ext cx="8913078" cy="493712"/>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pPr rtl="0"/>
            <a:fld id="{02ED6296-26BA-4900-81FF-35012AFF5636}" type="datetime1">
              <a:rPr lang="fr-FR" noProof="0" smtClean="0"/>
              <a:t>28/11/2019</a:t>
            </a:fld>
            <a:endParaRPr lang="fr-FR" noProof="0" dirty="0"/>
          </a:p>
        </p:txBody>
      </p:sp>
      <p:sp>
        <p:nvSpPr>
          <p:cNvPr id="6" name="Footer Placeholder 5"/>
          <p:cNvSpPr>
            <a:spLocks noGrp="1"/>
          </p:cNvSpPr>
          <p:nvPr>
            <p:ph type="ftr" sz="quarter" idx="11"/>
          </p:nvPr>
        </p:nvSpPr>
        <p:spPr/>
        <p:txBody>
          <a:bodyPr/>
          <a:lstStyle/>
          <a:p>
            <a:pPr rtl="0"/>
            <a:endParaRPr lang="fr-FR" noProof="0" dirty="0"/>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pPr rtl="0"/>
            <a:fld id="{25BA54BD-C84D-46CE-8B72-31BFB26ABA43}" type="slidenum">
              <a:rPr lang="fr-FR" noProof="0" smtClean="0"/>
              <a:t>‹N°›</a:t>
            </a:fld>
            <a:endParaRPr lang="fr-FR" noProof="0" dirty="0"/>
          </a:p>
        </p:txBody>
      </p:sp>
    </p:spTree>
    <p:extLst>
      <p:ext uri="{BB962C8B-B14F-4D97-AF65-F5344CB8AC3E}">
        <p14:creationId xmlns:p14="http://schemas.microsoft.com/office/powerpoint/2010/main" val="381171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0773"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14" y="-786"/>
            <a:ext cx="2356060"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32"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249" y="624110"/>
            <a:ext cx="8909366"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8538" y="2133600"/>
            <a:ext cx="8913078"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58914" y="6130437"/>
            <a:ext cx="1145984"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4C5566FB-92D9-46E9-95A3-CDDB8CB94D13}" type="datetime1">
              <a:rPr lang="fr-FR" noProof="0" smtClean="0"/>
              <a:t>28/11/2019</a:t>
            </a:fld>
            <a:endParaRPr lang="fr-FR" noProof="0" dirty="0"/>
          </a:p>
        </p:txBody>
      </p:sp>
      <p:sp>
        <p:nvSpPr>
          <p:cNvPr id="5" name="Footer Placeholder 4"/>
          <p:cNvSpPr>
            <a:spLocks noGrp="1"/>
          </p:cNvSpPr>
          <p:nvPr>
            <p:ph type="ftr" sz="quarter" idx="3"/>
          </p:nvPr>
        </p:nvSpPr>
        <p:spPr>
          <a:xfrm>
            <a:off x="2588538" y="6135809"/>
            <a:ext cx="7618015"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fr-FR" noProof="0" dirty="0"/>
          </a:p>
        </p:txBody>
      </p:sp>
      <p:sp>
        <p:nvSpPr>
          <p:cNvPr id="6" name="Slide Number Placeholder 5"/>
          <p:cNvSpPr>
            <a:spLocks noGrp="1"/>
          </p:cNvSpPr>
          <p:nvPr>
            <p:ph type="sldNum" sz="quarter" idx="4"/>
          </p:nvPr>
        </p:nvSpPr>
        <p:spPr bwMode="gray">
          <a:xfrm>
            <a:off x="531674" y="787783"/>
            <a:ext cx="779564" cy="365125"/>
          </a:xfrm>
          <a:prstGeom prst="rect">
            <a:avLst/>
          </a:prstGeom>
        </p:spPr>
        <p:txBody>
          <a:bodyPr vert="horz" lIns="91440" tIns="45720" rIns="91440" bIns="45720" rtlCol="0" anchor="ctr"/>
          <a:lstStyle>
            <a:lvl1pPr algn="r">
              <a:defRPr sz="1999">
                <a:solidFill>
                  <a:srgbClr val="FEFFFF"/>
                </a:solidFill>
              </a:defRPr>
            </a:lvl1pPr>
          </a:lstStyle>
          <a:p>
            <a:pPr rtl="0"/>
            <a:fld id="{25BA54BD-C84D-46CE-8B72-31BFB26ABA43}" type="slidenum">
              <a:rPr lang="fr-FR" noProof="0" smtClean="0"/>
              <a:pPr rtl="0"/>
              <a:t>‹N°›</a:t>
            </a:fld>
            <a:endParaRPr lang="fr-FR" noProof="0" dirty="0"/>
          </a:p>
        </p:txBody>
      </p:sp>
    </p:spTree>
    <p:extLst>
      <p:ext uri="{BB962C8B-B14F-4D97-AF65-F5344CB8AC3E}">
        <p14:creationId xmlns:p14="http://schemas.microsoft.com/office/powerpoint/2010/main" val="12978363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65"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063" rtl="0" eaLnBrk="1" latinLnBrk="0" hangingPunct="1">
        <a:spcBef>
          <a:spcPct val="0"/>
        </a:spcBef>
        <a:buNone/>
        <a:defRPr sz="3599"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hyperlink" Target="mailto:sophieveilleux@sehy.qc.ca" TargetMode="External"/><Relationship Id="rId5" Type="http://schemas.openxmlformats.org/officeDocument/2006/relationships/hyperlink" Target="mailto:lacassee@csvdc.qc.ca" TargetMode="External"/><Relationship Id="rId4" Type="http://schemas.openxmlformats.org/officeDocument/2006/relationships/hyperlink" Target="mailto:leclaires@csvdc.qc.ca" TargetMode="Externa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hyperlink" Target="https://sehy.qc.ca/wp-content/uploads/2019/11/2016-06-30-FAE-Con_2015-2020_signature_Final.pdf" TargetMode="Externa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hyperlink" Target="https://sehy.qc.ca/wp-content/uploads/2019/11/2016-06-30-FAE-Con_2015-2020_signature_Final.pdf" TargetMode="Externa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www.sehy.qc.ca/sites/default/files/5-1.14_2.pdf" TargetMode="External"/><Relationship Id="rId5" Type="http://schemas.openxmlformats.org/officeDocument/2006/relationships/hyperlink" Target="http://sehy.qc.ca/wp-content/uploads/2019/11/5-1.14-Modifi%C3%A9e-locale-2012-et-suivantes.pdf" TargetMode="External"/><Relationship Id="rId4" Type="http://schemas.openxmlformats.org/officeDocument/2006/relationships/hyperlink" Target="https://sehy.qc.ca/wp-content/uploads/2019/11/ENTENTE-LOCALE-2012-ET-LES-SUIVANTES-sehy_1.pdf" TargetMode="Externa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hyperlink" Target="https://sehy.qc.ca/wp-content/uploads/2019/11/ENTENTE-LOCALE-2012-ET-LES-SUIVANTES-sehy_1.pdf" TargetMode="Externa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tags" Target="../tags/tag4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3646139" y="1340768"/>
            <a:ext cx="7020273" cy="2736304"/>
          </a:xfrm>
        </p:spPr>
        <p:txBody>
          <a:bodyPr rtlCol="0"/>
          <a:lstStyle/>
          <a:p>
            <a:pPr rtl="0"/>
            <a:r>
              <a:rPr lang="fr-FR" dirty="0"/>
              <a:t>LA LISTE DE PRIORITÉ D’EMPLOI (LPE)</a:t>
            </a:r>
            <a:br>
              <a:rPr lang="fr-FR" dirty="0"/>
            </a:br>
            <a:r>
              <a:rPr lang="fr-FR" i="1" dirty="0"/>
              <a:t>Au secteur jeune</a:t>
            </a:r>
          </a:p>
        </p:txBody>
      </p:sp>
      <p:sp>
        <p:nvSpPr>
          <p:cNvPr id="3" name="Sous-titre 2"/>
          <p:cNvSpPr>
            <a:spLocks noGrp="1"/>
          </p:cNvSpPr>
          <p:nvPr>
            <p:ph type="subTitle" idx="1"/>
            <p:custDataLst>
              <p:tags r:id="rId2"/>
            </p:custDataLst>
          </p:nvPr>
        </p:nvSpPr>
        <p:spPr/>
        <p:txBody>
          <a:bodyPr rtlCol="0">
            <a:normAutofit lnSpcReduction="10000"/>
          </a:bodyPr>
          <a:lstStyle/>
          <a:p>
            <a:pPr rtl="0"/>
            <a:r>
              <a:rPr lang="fr-FR" dirty="0"/>
              <a:t>Par Sophie Veilleux</a:t>
            </a:r>
          </a:p>
          <a:p>
            <a:pPr rtl="0"/>
            <a:r>
              <a:rPr lang="fr-FR" dirty="0"/>
              <a:t>Syndicat de l’enseignement de la Haute-Yamaska (SEHY)</a:t>
            </a:r>
          </a:p>
          <a:p>
            <a:pPr rtl="0"/>
            <a:r>
              <a:rPr lang="fr-FR" dirty="0"/>
              <a:t>Septembre 2018</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701924" y="624110"/>
            <a:ext cx="9799692" cy="1280890"/>
          </a:xfrm>
        </p:spPr>
        <p:txBody>
          <a:bodyPr/>
          <a:lstStyle/>
          <a:p>
            <a:r>
              <a:rPr lang="fr-CA" dirty="0">
                <a:solidFill>
                  <a:schemeClr val="tx1"/>
                </a:solidFill>
              </a:rPr>
              <a:t>L’inscription à la LPE (5-1.14 1.) </a:t>
            </a:r>
            <a:br>
              <a:rPr lang="fr-CA" i="1" dirty="0">
                <a:solidFill>
                  <a:schemeClr val="tx1"/>
                </a:solidFill>
              </a:rPr>
            </a:br>
            <a:r>
              <a:rPr lang="fr-CA" sz="2400" i="1" dirty="0">
                <a:solidFill>
                  <a:schemeClr val="tx1"/>
                </a:solidFill>
              </a:rPr>
              <a:t>Calcul du nombre de jours sous contrat à la leçon </a:t>
            </a:r>
            <a:r>
              <a:rPr lang="fr-CA" sz="2400" b="1" i="1" u="sng" dirty="0">
                <a:solidFill>
                  <a:schemeClr val="tx1"/>
                </a:solidFill>
              </a:rPr>
              <a:t>au secondaire</a:t>
            </a:r>
          </a:p>
        </p:txBody>
      </p:sp>
      <p:sp>
        <p:nvSpPr>
          <p:cNvPr id="3" name="Espace réservé du contenu 2"/>
          <p:cNvSpPr>
            <a:spLocks noGrp="1"/>
          </p:cNvSpPr>
          <p:nvPr>
            <p:ph idx="1"/>
            <p:custDataLst>
              <p:tags r:id="rId2"/>
            </p:custDataLst>
          </p:nvPr>
        </p:nvSpPr>
        <p:spPr>
          <a:xfrm>
            <a:off x="1845940" y="1905000"/>
            <a:ext cx="9217024" cy="4620344"/>
          </a:xfrm>
        </p:spPr>
        <p:txBody>
          <a:bodyPr>
            <a:normAutofit fontScale="25000" lnSpcReduction="20000"/>
          </a:bodyPr>
          <a:lstStyle/>
          <a:p>
            <a:pPr marL="0" indent="0">
              <a:buNone/>
            </a:pPr>
            <a:r>
              <a:rPr lang="fr-CA" sz="7200" dirty="0"/>
              <a:t>J'effectue 24 périodes de 75 minutes du 5 septembre 2017 au 13 octobre 2017.</a:t>
            </a:r>
          </a:p>
          <a:p>
            <a:pPr marL="0" indent="0">
              <a:buNone/>
            </a:pPr>
            <a:endParaRPr lang="fr-CA" sz="7200" dirty="0"/>
          </a:p>
          <a:p>
            <a:pPr marL="0" indent="0">
              <a:buNone/>
            </a:pPr>
            <a:r>
              <a:rPr lang="fr-CA" sz="7200" dirty="0"/>
              <a:t>1- nombre de jours ouvrables = 28 jours</a:t>
            </a:r>
          </a:p>
          <a:p>
            <a:pPr marL="0" indent="0">
              <a:buNone/>
            </a:pPr>
            <a:r>
              <a:rPr lang="fr-CA" sz="7200" dirty="0"/>
              <a:t>2- nombre d'heures à la leçon = 30 heures</a:t>
            </a:r>
          </a:p>
          <a:p>
            <a:pPr marL="0" indent="0">
              <a:buNone/>
            </a:pPr>
            <a:r>
              <a:rPr lang="fr-CA" sz="7200" dirty="0"/>
              <a:t>3- Nombre d'heures d'un enseignant à temps plein:</a:t>
            </a:r>
          </a:p>
          <a:p>
            <a:pPr marL="0" indent="0">
              <a:buNone/>
            </a:pPr>
            <a:endParaRPr lang="fr-CA" sz="7200" dirty="0"/>
          </a:p>
          <a:p>
            <a:pPr marL="0" indent="0">
              <a:buNone/>
            </a:pPr>
            <a:r>
              <a:rPr lang="fr-CA" sz="7200" dirty="0"/>
              <a:t>•	28 jours / 200 jours (année complète) = 0.14 % d'une année</a:t>
            </a:r>
          </a:p>
          <a:p>
            <a:pPr marL="0" indent="0">
              <a:buNone/>
            </a:pPr>
            <a:r>
              <a:rPr lang="fr-CA" sz="7200" dirty="0"/>
              <a:t>•	0.14 x 720 = 100.8 heures</a:t>
            </a:r>
          </a:p>
          <a:p>
            <a:pPr marL="0" indent="0">
              <a:buNone/>
            </a:pPr>
            <a:endParaRPr lang="fr-CA" sz="7200" dirty="0"/>
          </a:p>
          <a:p>
            <a:pPr marL="0" indent="0">
              <a:buNone/>
            </a:pPr>
            <a:r>
              <a:rPr lang="fr-CA" sz="7200" dirty="0"/>
              <a:t>ancienneté= </a:t>
            </a:r>
            <a:r>
              <a:rPr lang="fr-CA" sz="7200" dirty="0" err="1"/>
              <a:t>nbre</a:t>
            </a:r>
            <a:r>
              <a:rPr lang="fr-CA" sz="7200" dirty="0"/>
              <a:t> jours ouvrables x (</a:t>
            </a:r>
            <a:r>
              <a:rPr lang="fr-CA" sz="7200" dirty="0" err="1"/>
              <a:t>nbre</a:t>
            </a:r>
            <a:r>
              <a:rPr lang="fr-CA" sz="7200" dirty="0"/>
              <a:t> heures leçon / </a:t>
            </a:r>
            <a:r>
              <a:rPr lang="fr-CA" sz="7200" dirty="0" err="1"/>
              <a:t>nbre</a:t>
            </a:r>
            <a:r>
              <a:rPr lang="fr-CA" sz="7200" dirty="0"/>
              <a:t> temps plein)</a:t>
            </a:r>
          </a:p>
          <a:p>
            <a:pPr marL="0" indent="0">
              <a:buNone/>
            </a:pPr>
            <a:r>
              <a:rPr lang="fr-CA" sz="7200" dirty="0"/>
              <a:t>ancienneté = 28 x (30/100.8)</a:t>
            </a:r>
          </a:p>
          <a:p>
            <a:pPr marL="0" indent="0">
              <a:buNone/>
            </a:pPr>
            <a:r>
              <a:rPr lang="fr-CA" sz="7200" dirty="0"/>
              <a:t>ancienneté = </a:t>
            </a:r>
            <a:r>
              <a:rPr lang="fr-CA" sz="7200" b="1" dirty="0"/>
              <a:t>8.33 jours</a:t>
            </a:r>
          </a:p>
          <a:p>
            <a:pPr marL="0" indent="0">
              <a:buNone/>
            </a:pPr>
            <a:r>
              <a:rPr lang="fr-CA" sz="5600" dirty="0"/>
              <a:t> </a:t>
            </a:r>
          </a:p>
          <a:p>
            <a:pPr marL="0" indent="0">
              <a:buNone/>
            </a:pPr>
            <a:endParaRPr lang="fr-CA" u="sng" dirty="0"/>
          </a:p>
        </p:txBody>
      </p:sp>
    </p:spTree>
    <p:extLst>
      <p:ext uri="{BB962C8B-B14F-4D97-AF65-F5344CB8AC3E}">
        <p14:creationId xmlns:p14="http://schemas.microsoft.com/office/powerpoint/2010/main" val="1448607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solidFill>
                  <a:schemeClr val="tx1"/>
                </a:solidFill>
              </a:rPr>
              <a:t>L’inscription à la LPE (5-1.14 1.)</a:t>
            </a:r>
            <a:br>
              <a:rPr lang="fr-CA" dirty="0">
                <a:solidFill>
                  <a:schemeClr val="tx1"/>
                </a:solidFill>
              </a:rPr>
            </a:br>
            <a:r>
              <a:rPr lang="fr-CA" i="1" dirty="0">
                <a:solidFill>
                  <a:schemeClr val="tx1"/>
                </a:solidFill>
              </a:rPr>
              <a:t>L’évaluation globale positive</a:t>
            </a:r>
          </a:p>
        </p:txBody>
      </p:sp>
      <p:sp>
        <p:nvSpPr>
          <p:cNvPr id="3" name="Espace réservé du contenu 2"/>
          <p:cNvSpPr>
            <a:spLocks noGrp="1"/>
          </p:cNvSpPr>
          <p:nvPr>
            <p:ph idx="1"/>
            <p:custDataLst>
              <p:tags r:id="rId2"/>
            </p:custDataLst>
          </p:nvPr>
        </p:nvSpPr>
        <p:spPr/>
        <p:txBody>
          <a:bodyPr>
            <a:normAutofit/>
          </a:bodyPr>
          <a:lstStyle/>
          <a:p>
            <a:r>
              <a:rPr lang="fr-CA" dirty="0"/>
              <a:t>On entend par « évaluation globale positive » que l’enseignant a obtenu des évaluations positives pour au moins 65 % du temps de travail de la période de référence.</a:t>
            </a:r>
          </a:p>
          <a:p>
            <a:r>
              <a:rPr lang="fr-CA" dirty="0"/>
              <a:t>L’absence d’évaluation est considérée comme une évaluation positive.</a:t>
            </a:r>
          </a:p>
          <a:p>
            <a:r>
              <a:rPr lang="fr-CA" dirty="0"/>
              <a:t>Nous vous conseillons de vous assurer d’être évalué correctement.</a:t>
            </a:r>
          </a:p>
          <a:p>
            <a:pPr lvl="1"/>
            <a:r>
              <a:rPr lang="fr-CA" dirty="0"/>
              <a:t>Il est préférable de procéder à l’évaluation assez tôt afin de vous permettre de vous améliorer et de procéder à une autre évaluation si c’est nécessaire;</a:t>
            </a:r>
          </a:p>
          <a:p>
            <a:pPr lvl="1"/>
            <a:r>
              <a:rPr lang="fr-CA" dirty="0"/>
              <a:t>Il faut éviter les évaluations de dernière minute en fin d’année scolaire.</a:t>
            </a:r>
          </a:p>
          <a:p>
            <a:endParaRPr lang="fr-CA" dirty="0"/>
          </a:p>
        </p:txBody>
      </p:sp>
    </p:spTree>
    <p:extLst>
      <p:ext uri="{BB962C8B-B14F-4D97-AF65-F5344CB8AC3E}">
        <p14:creationId xmlns:p14="http://schemas.microsoft.com/office/powerpoint/2010/main" val="1206056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solidFill>
                  <a:schemeClr val="tx1"/>
                </a:solidFill>
              </a:rPr>
              <a:t>L’inscription à la LPE (5-1.14 1.)</a:t>
            </a:r>
            <a:br>
              <a:rPr lang="fr-CA" dirty="0">
                <a:solidFill>
                  <a:schemeClr val="tx1"/>
                </a:solidFill>
              </a:rPr>
            </a:br>
            <a:r>
              <a:rPr lang="fr-CA" i="1" dirty="0">
                <a:solidFill>
                  <a:schemeClr val="tx1"/>
                </a:solidFill>
              </a:rPr>
              <a:t>L’évaluation globale positive</a:t>
            </a:r>
          </a:p>
        </p:txBody>
      </p:sp>
      <p:sp>
        <p:nvSpPr>
          <p:cNvPr id="3" name="Espace réservé du contenu 2"/>
          <p:cNvSpPr>
            <a:spLocks noGrp="1"/>
          </p:cNvSpPr>
          <p:nvPr>
            <p:ph idx="1"/>
            <p:custDataLst>
              <p:tags r:id="rId2"/>
            </p:custDataLst>
          </p:nvPr>
        </p:nvSpPr>
        <p:spPr/>
        <p:txBody>
          <a:bodyPr/>
          <a:lstStyle/>
          <a:p>
            <a:pPr marL="0" indent="0" algn="just">
              <a:spcAft>
                <a:spcPts val="0"/>
              </a:spcAft>
              <a:buNone/>
            </a:pPr>
            <a:r>
              <a:rPr lang="fr-CA" dirty="0"/>
              <a:t>Par exemple:</a:t>
            </a:r>
          </a:p>
          <a:p>
            <a:pPr marL="0" indent="0" algn="just">
              <a:spcAft>
                <a:spcPts val="0"/>
              </a:spcAft>
              <a:buNone/>
            </a:pPr>
            <a:r>
              <a:rPr lang="fr-CA" dirty="0">
                <a:latin typeface="Calibri" panose="020F0502020204030204" pitchFamily="34" charset="0"/>
                <a:ea typeface="Times New Roman" panose="02020603050405020304" pitchFamily="18" charset="0"/>
              </a:rPr>
              <a:t>En 2015-2016, vous effectuez un contrat pour 40 % de tâche, pendant 200 jours et vous obtenez une évaluation positive. En 2016-2017, vous avez effectué un contrat pour 40 % de tâche pendant 200 jours avec une évaluation négative. En 2017-2018, vous avez effectué un contrat pour 50 % de tâche, pendant 200 jours, avec une évaluation positive.</a:t>
            </a:r>
            <a:endParaRPr lang="fr-CA" dirty="0">
              <a:latin typeface="Times New Roman" panose="02020603050405020304" pitchFamily="18" charset="0"/>
              <a:ea typeface="Times New Roman" panose="02020603050405020304" pitchFamily="18" charset="0"/>
            </a:endParaRPr>
          </a:p>
          <a:p>
            <a:pPr marL="0" indent="0" algn="just">
              <a:spcAft>
                <a:spcPts val="0"/>
              </a:spcAft>
              <a:buNone/>
            </a:pPr>
            <a:r>
              <a:rPr lang="fr-CA" dirty="0">
                <a:latin typeface="Calibri" panose="020F0502020204030204" pitchFamily="34" charset="0"/>
                <a:ea typeface="Times New Roman" panose="02020603050405020304" pitchFamily="18" charset="0"/>
              </a:rPr>
              <a:t>Vous serez inscrit sur la LPE, lors de la mise à jour du 30 juin 2018, puisque votre évaluation globale est positive. En effet, vous aurez travaillé 260 jours équivalant temps plein et obtenu des évaluations positives pour 180 jours soit plus de 65 % de vos 260 jours travaillés.</a:t>
            </a:r>
            <a:endParaRPr lang="fr-CA" dirty="0">
              <a:latin typeface="Times New Roman" panose="02020603050405020304" pitchFamily="18" charset="0"/>
              <a:ea typeface="Times New Roman" panose="02020603050405020304" pitchFamily="18" charset="0"/>
            </a:endParaRPr>
          </a:p>
          <a:p>
            <a:endParaRPr lang="fr-CA" dirty="0"/>
          </a:p>
        </p:txBody>
      </p:sp>
    </p:spTree>
    <p:extLst>
      <p:ext uri="{BB962C8B-B14F-4D97-AF65-F5344CB8AC3E}">
        <p14:creationId xmlns:p14="http://schemas.microsoft.com/office/powerpoint/2010/main" val="270033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solidFill>
                  <a:schemeClr val="tx1"/>
                </a:solidFill>
              </a:rPr>
              <a:t>L’inscription à la LPE (5-1.14 1.)</a:t>
            </a:r>
            <a:br>
              <a:rPr lang="fr-CA" dirty="0">
                <a:solidFill>
                  <a:schemeClr val="tx1"/>
                </a:solidFill>
              </a:rPr>
            </a:br>
            <a:r>
              <a:rPr lang="fr-CA" i="1" dirty="0">
                <a:solidFill>
                  <a:schemeClr val="tx1"/>
                </a:solidFill>
              </a:rPr>
              <a:t>L’évaluation globale positive</a:t>
            </a:r>
          </a:p>
        </p:txBody>
      </p:sp>
      <p:sp>
        <p:nvSpPr>
          <p:cNvPr id="3" name="Espace réservé du contenu 2"/>
          <p:cNvSpPr>
            <a:spLocks noGrp="1"/>
          </p:cNvSpPr>
          <p:nvPr>
            <p:ph idx="1"/>
            <p:custDataLst>
              <p:tags r:id="rId2"/>
            </p:custDataLst>
          </p:nvPr>
        </p:nvSpPr>
        <p:spPr/>
        <p:txBody>
          <a:bodyPr/>
          <a:lstStyle/>
          <a:p>
            <a:r>
              <a:rPr lang="fr-CA" dirty="0"/>
              <a:t>L’enseignant qui a obtenu des évaluations positives pour l’équivalent de 50 % à 64 % de la période de référence peut soumettre une demande de révision au service des ressources humaines;</a:t>
            </a:r>
          </a:p>
          <a:p>
            <a:pPr lvl="1"/>
            <a:r>
              <a:rPr lang="fr-CA" dirty="0"/>
              <a:t>Le comité est formé d’une direction d’une autre école et d’un membre du service des ressources humaines;</a:t>
            </a:r>
          </a:p>
          <a:p>
            <a:pPr lvl="1"/>
            <a:r>
              <a:rPr lang="fr-CA" dirty="0"/>
              <a:t>La décision du comité de révision est </a:t>
            </a:r>
            <a:r>
              <a:rPr lang="fr-CA" u="sng" dirty="0"/>
              <a:t>exécutoire</a:t>
            </a:r>
            <a:r>
              <a:rPr lang="fr-CA" dirty="0"/>
              <a:t>.</a:t>
            </a:r>
          </a:p>
          <a:p>
            <a:endParaRPr lang="fr-CA" dirty="0"/>
          </a:p>
        </p:txBody>
      </p:sp>
    </p:spTree>
    <p:extLst>
      <p:ext uri="{BB962C8B-B14F-4D97-AF65-F5344CB8AC3E}">
        <p14:creationId xmlns:p14="http://schemas.microsoft.com/office/powerpoint/2010/main" val="2671190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dirty="0">
                <a:solidFill>
                  <a:schemeClr val="tx1"/>
                </a:solidFill>
              </a:rPr>
              <a:t>L’inscription à la LPE (5-1.14 1.)</a:t>
            </a:r>
            <a:br>
              <a:rPr lang="fr-CA" dirty="0">
                <a:solidFill>
                  <a:schemeClr val="tx1"/>
                </a:solidFill>
              </a:rPr>
            </a:br>
            <a:r>
              <a:rPr lang="fr-CA" i="1" dirty="0">
                <a:solidFill>
                  <a:schemeClr val="tx1"/>
                </a:solidFill>
              </a:rPr>
              <a:t>La mise à jour de la LPE</a:t>
            </a:r>
          </a:p>
        </p:txBody>
      </p:sp>
      <p:sp>
        <p:nvSpPr>
          <p:cNvPr id="3" name="Espace réservé du contenu 2"/>
          <p:cNvSpPr>
            <a:spLocks noGrp="1"/>
          </p:cNvSpPr>
          <p:nvPr>
            <p:ph idx="1"/>
            <p:custDataLst>
              <p:tags r:id="rId2"/>
            </p:custDataLst>
          </p:nvPr>
        </p:nvSpPr>
        <p:spPr/>
        <p:txBody>
          <a:bodyPr/>
          <a:lstStyle/>
          <a:p>
            <a:r>
              <a:rPr lang="fr-CA" dirty="0"/>
              <a:t>Au plus tard le 20 juin de chaque année, la CSVDC affiche un projet de LPE dans les écoles;</a:t>
            </a:r>
          </a:p>
          <a:p>
            <a:r>
              <a:rPr lang="fr-CA" dirty="0"/>
              <a:t>Les enseignants inscrits sur la LPE, ou qui aurait dû l’être, ont </a:t>
            </a:r>
            <a:r>
              <a:rPr lang="fr-CA" b="1" u="sng" dirty="0">
                <a:solidFill>
                  <a:srgbClr val="FF0000"/>
                </a:solidFill>
              </a:rPr>
              <a:t>10 jours </a:t>
            </a:r>
            <a:r>
              <a:rPr lang="fr-CA" dirty="0"/>
              <a:t>afin de faire des demandes de modifications à la CSVDC. Pour ce faire, vous devez faire parvenir votre questionnement, par courriel, à:</a:t>
            </a:r>
          </a:p>
          <a:p>
            <a:pPr lvl="1"/>
            <a:r>
              <a:rPr lang="fr-CA" dirty="0"/>
              <a:t>Madame Suzanne </a:t>
            </a:r>
            <a:r>
              <a:rPr lang="fr-CA" dirty="0" err="1"/>
              <a:t>Leclaire</a:t>
            </a:r>
            <a:r>
              <a:rPr lang="fr-CA" dirty="0"/>
              <a:t> (</a:t>
            </a:r>
            <a:r>
              <a:rPr lang="fr-CA" dirty="0">
                <a:hlinkClick r:id="rId4"/>
              </a:rPr>
              <a:t>leclaires@csvdc.qc.ca</a:t>
            </a:r>
            <a:r>
              <a:rPr lang="fr-CA" dirty="0"/>
              <a:t>) pour les enseignants du primaire;</a:t>
            </a:r>
          </a:p>
          <a:p>
            <a:pPr lvl="1"/>
            <a:r>
              <a:rPr lang="fr-CA" dirty="0"/>
              <a:t>Madame </a:t>
            </a:r>
            <a:r>
              <a:rPr lang="fr-CA" dirty="0" err="1"/>
              <a:t>Emilie</a:t>
            </a:r>
            <a:r>
              <a:rPr lang="fr-CA" dirty="0"/>
              <a:t> </a:t>
            </a:r>
            <a:r>
              <a:rPr lang="fr-CA" dirty="0" err="1"/>
              <a:t>Lacasse</a:t>
            </a:r>
            <a:r>
              <a:rPr lang="fr-CA" dirty="0"/>
              <a:t> (</a:t>
            </a:r>
            <a:r>
              <a:rPr lang="fr-CA" dirty="0">
                <a:hlinkClick r:id="rId5"/>
              </a:rPr>
              <a:t>lacassee@csvdc.qc.ca</a:t>
            </a:r>
            <a:r>
              <a:rPr lang="fr-CA" dirty="0"/>
              <a:t>) pour les enseignants du secondaire;</a:t>
            </a:r>
          </a:p>
          <a:p>
            <a:pPr lvl="1"/>
            <a:r>
              <a:rPr lang="fr-CA" dirty="0"/>
              <a:t>Nous vous conseillons d’ajouter madame Sophie Veilleux (</a:t>
            </a:r>
            <a:r>
              <a:rPr lang="fr-CA" dirty="0">
                <a:hlinkClick r:id="rId6"/>
              </a:rPr>
              <a:t>sophieveilleux@sehy.qc.ca</a:t>
            </a:r>
            <a:r>
              <a:rPr lang="fr-CA" dirty="0"/>
              <a:t>) en copie conforme de votre courriel.</a:t>
            </a:r>
          </a:p>
        </p:txBody>
      </p:sp>
    </p:spTree>
    <p:extLst>
      <p:ext uri="{BB962C8B-B14F-4D97-AF65-F5344CB8AC3E}">
        <p14:creationId xmlns:p14="http://schemas.microsoft.com/office/powerpoint/2010/main" val="635852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2588538" y="274638"/>
            <a:ext cx="8474426" cy="1020762"/>
          </a:xfrm>
        </p:spPr>
        <p:txBody>
          <a:bodyPr>
            <a:normAutofit fontScale="90000"/>
          </a:bodyPr>
          <a:lstStyle/>
          <a:p>
            <a:r>
              <a:rPr lang="fr-CA" dirty="0"/>
              <a:t>Nouvelle inscription à la LPE (5-1.14 2.)</a:t>
            </a:r>
            <a:br>
              <a:rPr lang="fr-CA" dirty="0"/>
            </a:br>
            <a:r>
              <a:rPr lang="fr-CA" i="1" dirty="0">
                <a:solidFill>
                  <a:schemeClr val="tx1"/>
                </a:solidFill>
              </a:rPr>
              <a:t>La date d’entrée</a:t>
            </a:r>
          </a:p>
        </p:txBody>
      </p:sp>
      <p:sp>
        <p:nvSpPr>
          <p:cNvPr id="5" name="Espace réservé du contenu 4"/>
          <p:cNvSpPr>
            <a:spLocks noGrp="1"/>
          </p:cNvSpPr>
          <p:nvPr>
            <p:ph idx="1"/>
            <p:custDataLst>
              <p:tags r:id="rId2"/>
            </p:custDataLst>
          </p:nvPr>
        </p:nvSpPr>
        <p:spPr/>
        <p:txBody>
          <a:bodyPr>
            <a:normAutofit/>
          </a:bodyPr>
          <a:lstStyle/>
          <a:p>
            <a:r>
              <a:rPr lang="fr-CA" dirty="0"/>
              <a:t>C’est la date d’entrée qui détermine le rang sur la LPE;</a:t>
            </a:r>
          </a:p>
          <a:p>
            <a:r>
              <a:rPr lang="fr-CA" dirty="0"/>
              <a:t>La date d’entrée correspond à la date du commencement du premier contrat de la période de référence;</a:t>
            </a:r>
          </a:p>
          <a:p>
            <a:r>
              <a:rPr lang="fr-CA" dirty="0"/>
              <a:t>Exemple:</a:t>
            </a:r>
          </a:p>
          <a:p>
            <a:pPr marL="0" indent="0">
              <a:buNone/>
            </a:pPr>
            <a:r>
              <a:rPr lang="fr-CA" dirty="0"/>
              <a:t>Vous obtenez un contrat à temps partiel pour 50 % de tâche pour l’année scolaire 2016-2017  (100 jours) ainsi qu’un contrat à temps partiel pour 100 % de tâche pour l’année scolaire 2017-2018 (200 jours). Vous obtenez des évaluations positives. </a:t>
            </a:r>
          </a:p>
          <a:p>
            <a:pPr marL="0" indent="0">
              <a:buNone/>
            </a:pPr>
            <a:r>
              <a:rPr lang="fr-CA" dirty="0"/>
              <a:t>Votre date d’entrée à la LPE (mise à jour au 30 juin 2018) sera le premier jour de travail du contrat obtenu pour l’année scolaire 2016-2017.</a:t>
            </a:r>
          </a:p>
          <a:p>
            <a:pPr marL="0" indent="0">
              <a:buNone/>
            </a:pPr>
            <a:endParaRPr lang="fr-CA" dirty="0"/>
          </a:p>
        </p:txBody>
      </p:sp>
    </p:spTree>
    <p:extLst>
      <p:ext uri="{BB962C8B-B14F-4D97-AF65-F5344CB8AC3E}">
        <p14:creationId xmlns:p14="http://schemas.microsoft.com/office/powerpoint/2010/main" val="130635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588538" y="274638"/>
            <a:ext cx="8474426" cy="1020762"/>
          </a:xfrm>
        </p:spPr>
        <p:txBody>
          <a:bodyPr>
            <a:normAutofit fontScale="90000"/>
          </a:bodyPr>
          <a:lstStyle/>
          <a:p>
            <a:r>
              <a:rPr lang="fr-CA" dirty="0">
                <a:solidFill>
                  <a:schemeClr val="tx1"/>
                </a:solidFill>
              </a:rPr>
              <a:t>Nouvelle inscription à la LPE (5-1.14 2.)</a:t>
            </a:r>
            <a:br>
              <a:rPr lang="fr-CA" dirty="0">
                <a:solidFill>
                  <a:schemeClr val="tx1"/>
                </a:solidFill>
              </a:rPr>
            </a:br>
            <a:r>
              <a:rPr lang="fr-CA" i="1" dirty="0">
                <a:solidFill>
                  <a:schemeClr val="tx1"/>
                </a:solidFill>
              </a:rPr>
              <a:t>La date d’entrée</a:t>
            </a:r>
          </a:p>
        </p:txBody>
      </p:sp>
      <p:sp>
        <p:nvSpPr>
          <p:cNvPr id="3" name="Espace réservé du contenu 2"/>
          <p:cNvSpPr>
            <a:spLocks noGrp="1"/>
          </p:cNvSpPr>
          <p:nvPr>
            <p:ph idx="1"/>
            <p:custDataLst>
              <p:tags r:id="rId2"/>
            </p:custDataLst>
          </p:nvPr>
        </p:nvSpPr>
        <p:spPr>
          <a:xfrm>
            <a:off x="2588538" y="1412776"/>
            <a:ext cx="8913078" cy="4498446"/>
          </a:xfrm>
        </p:spPr>
        <p:txBody>
          <a:bodyPr>
            <a:normAutofit lnSpcReduction="10000"/>
          </a:bodyPr>
          <a:lstStyle/>
          <a:p>
            <a:pPr marL="0" indent="0">
              <a:buNone/>
            </a:pPr>
            <a:r>
              <a:rPr lang="fr-CA" dirty="0">
                <a:solidFill>
                  <a:schemeClr val="tx1"/>
                </a:solidFill>
              </a:rPr>
              <a:t>Dans le cas où l’enseignant a obtenu des contrats </a:t>
            </a:r>
            <a:r>
              <a:rPr lang="fr-CA" u="sng" dirty="0">
                <a:solidFill>
                  <a:schemeClr val="tx1"/>
                </a:solidFill>
              </a:rPr>
              <a:t>avant d’être légalement qualifié</a:t>
            </a:r>
            <a:r>
              <a:rPr lang="fr-CA" dirty="0">
                <a:solidFill>
                  <a:schemeClr val="tx1"/>
                </a:solidFill>
              </a:rPr>
              <a:t>, la CSVDC tiendra compte des contrats consécutifs obtenus jusqu’à deux ans avant l’obtention de la qualification légale et précédant immédiatement la période de référence.</a:t>
            </a:r>
          </a:p>
          <a:p>
            <a:pPr marL="0" indent="0">
              <a:buNone/>
            </a:pPr>
            <a:r>
              <a:rPr lang="fr-CA" dirty="0">
                <a:solidFill>
                  <a:schemeClr val="tx1"/>
                </a:solidFill>
              </a:rPr>
              <a:t>Exemple:</a:t>
            </a:r>
          </a:p>
          <a:p>
            <a:pPr marL="0" indent="0">
              <a:buNone/>
            </a:pPr>
            <a:r>
              <a:rPr lang="fr-CA" dirty="0">
                <a:solidFill>
                  <a:schemeClr val="tx1"/>
                </a:solidFill>
              </a:rPr>
              <a:t>Vous avez obtenu un contrat à la leçon, pour 20 % de tâche, pour l’année scolaire 2015-2016 alors que vous étiez non légalement qualifié (NLQ). </a:t>
            </a:r>
            <a:r>
              <a:rPr lang="fr-CA" u="sng" dirty="0">
                <a:solidFill>
                  <a:schemeClr val="tx1"/>
                </a:solidFill>
              </a:rPr>
              <a:t>Ce contrat ne sera pas considéré pour la période de référence (le 180 jours sous contrat) puisque vous être NLQ.</a:t>
            </a:r>
          </a:p>
          <a:p>
            <a:pPr marL="0" lvl="0" indent="0">
              <a:buNone/>
            </a:pPr>
            <a:r>
              <a:rPr lang="fr-CA" dirty="0">
                <a:solidFill>
                  <a:schemeClr val="tx1"/>
                </a:solidFill>
              </a:rPr>
              <a:t> Vous obtenez un contrat à temps partiel pour 50 % de tâche pour l’année scolaire 2016-2017  (100 jours) ainsi qu’un contrat à temps partiel pour 100 % de tâche pour l’année scolaire 2017-2018 (200 jours). Vous obtenez des évaluations positives. </a:t>
            </a:r>
          </a:p>
          <a:p>
            <a:pPr marL="0" lvl="0" indent="0">
              <a:buNone/>
            </a:pPr>
            <a:r>
              <a:rPr lang="fr-CA" dirty="0">
                <a:solidFill>
                  <a:schemeClr val="tx1"/>
                </a:solidFill>
              </a:rPr>
              <a:t>Votre date d’entrée à la LPE (mise à jour au 30 juin 2018) sera le premier jour de travail du contrat obtenu pour l’année scolaire 2015-2016.</a:t>
            </a:r>
          </a:p>
          <a:p>
            <a:pPr marL="0" indent="0">
              <a:buNone/>
            </a:pPr>
            <a:endParaRPr lang="fr-CA" dirty="0">
              <a:solidFill>
                <a:schemeClr val="tx1"/>
              </a:solidFill>
            </a:endParaRPr>
          </a:p>
          <a:p>
            <a:endParaRPr lang="fr-CA" dirty="0"/>
          </a:p>
        </p:txBody>
      </p:sp>
    </p:spTree>
    <p:extLst>
      <p:ext uri="{BB962C8B-B14F-4D97-AF65-F5344CB8AC3E}">
        <p14:creationId xmlns:p14="http://schemas.microsoft.com/office/powerpoint/2010/main" val="934687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89956" y="274638"/>
            <a:ext cx="9145016" cy="1020762"/>
          </a:xfrm>
        </p:spPr>
        <p:txBody>
          <a:bodyPr>
            <a:normAutofit fontScale="90000"/>
          </a:bodyPr>
          <a:lstStyle/>
          <a:p>
            <a:r>
              <a:rPr lang="fr-CA" dirty="0">
                <a:solidFill>
                  <a:schemeClr val="tx1"/>
                </a:solidFill>
              </a:rPr>
              <a:t>Nouvelle inscription à la LPE (5-1.14 2.)</a:t>
            </a:r>
            <a:br>
              <a:rPr lang="fr-CA" dirty="0">
                <a:solidFill>
                  <a:schemeClr val="tx1"/>
                </a:solidFill>
              </a:rPr>
            </a:br>
            <a:r>
              <a:rPr lang="fr-CA" i="1" dirty="0">
                <a:solidFill>
                  <a:schemeClr val="tx1"/>
                </a:solidFill>
              </a:rPr>
              <a:t>Le champ d’enseignement</a:t>
            </a:r>
          </a:p>
        </p:txBody>
      </p:sp>
      <p:sp>
        <p:nvSpPr>
          <p:cNvPr id="3" name="Espace réservé du contenu 2"/>
          <p:cNvSpPr>
            <a:spLocks noGrp="1"/>
          </p:cNvSpPr>
          <p:nvPr>
            <p:ph idx="1"/>
            <p:custDataLst>
              <p:tags r:id="rId2"/>
            </p:custDataLst>
          </p:nvPr>
        </p:nvSpPr>
        <p:spPr>
          <a:xfrm>
            <a:off x="1990972" y="1916832"/>
            <a:ext cx="9144000" cy="4548336"/>
          </a:xfrm>
        </p:spPr>
        <p:txBody>
          <a:bodyPr>
            <a:normAutofit/>
          </a:bodyPr>
          <a:lstStyle/>
          <a:p>
            <a:r>
              <a:rPr lang="fr-CA" dirty="0"/>
              <a:t>Lors de votre inscription, un champ d’enseignement vous sera attribué. Il y a deux possibilités:</a:t>
            </a:r>
          </a:p>
          <a:p>
            <a:pPr marL="457200" indent="-457200">
              <a:buFont typeface="+mj-lt"/>
              <a:buAutoNum type="arabicPeriod"/>
            </a:pPr>
            <a:r>
              <a:rPr lang="fr-CA" dirty="0"/>
              <a:t>Le champ d’enseignement pour lequel vous respectez les critères de capacité (Entente nationale, clause 5-3.13 paragraphe a) ou c));</a:t>
            </a:r>
          </a:p>
          <a:p>
            <a:pPr lvl="1">
              <a:buFont typeface="Arial" panose="020B0604020202020204" pitchFamily="34" charset="0"/>
              <a:buChar char="•"/>
            </a:pPr>
            <a:r>
              <a:rPr lang="fr-CA" i="1" dirty="0"/>
              <a:t>Voir la prochaine diapositive pour les critères de capacité.</a:t>
            </a:r>
          </a:p>
          <a:p>
            <a:pPr marL="457200" indent="-457200">
              <a:buFont typeface="+mj-lt"/>
              <a:buAutoNum type="arabicPeriod"/>
            </a:pPr>
            <a:r>
              <a:rPr lang="fr-CA" dirty="0"/>
              <a:t>Le champ d’enseignement où vous avez effectué le plus grand nombre de jours de travail sous contrat à temps partiel ou à la leçon au cours de la période de référence vous permettant d’être inscrit sur la LPE. </a:t>
            </a:r>
          </a:p>
          <a:p>
            <a:r>
              <a:rPr lang="fr-CA" dirty="0"/>
              <a:t>Les enseignants du préscolaire (champ 2) et du primaire (champ 3) sont inscrits au champ 3. </a:t>
            </a:r>
          </a:p>
          <a:p>
            <a:r>
              <a:rPr lang="fr-CA" dirty="0"/>
              <a:t>Vous pouvez consulter la liste des champs d’enseignement à l’annexe I de </a:t>
            </a:r>
            <a:r>
              <a:rPr lang="fr-CA" dirty="0">
                <a:hlinkClick r:id="rId4"/>
              </a:rPr>
              <a:t>l’entente nationale </a:t>
            </a:r>
            <a:r>
              <a:rPr lang="fr-CA" dirty="0"/>
              <a:t>(p. 241 à 245).</a:t>
            </a:r>
          </a:p>
          <a:p>
            <a:endParaRPr lang="fr-CA" dirty="0"/>
          </a:p>
        </p:txBody>
      </p:sp>
    </p:spTree>
    <p:extLst>
      <p:ext uri="{BB962C8B-B14F-4D97-AF65-F5344CB8AC3E}">
        <p14:creationId xmlns:p14="http://schemas.microsoft.com/office/powerpoint/2010/main" val="3152715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a:solidFill>
                  <a:schemeClr val="tx1"/>
                </a:solidFill>
              </a:rPr>
              <a:t>Nouvelle inscription à la LPE (5-1.14 2.)</a:t>
            </a:r>
            <a:br>
              <a:rPr lang="fr-CA" dirty="0">
                <a:solidFill>
                  <a:schemeClr val="tx1"/>
                </a:solidFill>
              </a:rPr>
            </a:br>
            <a:r>
              <a:rPr lang="fr-CA" i="1" dirty="0">
                <a:solidFill>
                  <a:schemeClr val="tx1"/>
                </a:solidFill>
              </a:rPr>
              <a:t>Les critères de capacité (5-3.13 A) et C))</a:t>
            </a:r>
          </a:p>
        </p:txBody>
      </p:sp>
      <p:sp>
        <p:nvSpPr>
          <p:cNvPr id="3" name="Espace réservé du contenu 2"/>
          <p:cNvSpPr>
            <a:spLocks noGrp="1"/>
          </p:cNvSpPr>
          <p:nvPr>
            <p:ph idx="1"/>
            <p:custDataLst>
              <p:tags r:id="rId2"/>
            </p:custDataLst>
          </p:nvPr>
        </p:nvSpPr>
        <p:spPr/>
        <p:txBody>
          <a:bodyPr>
            <a:normAutofit/>
          </a:bodyPr>
          <a:lstStyle/>
          <a:p>
            <a:r>
              <a:rPr lang="fr-CA" sz="2000" dirty="0"/>
              <a:t>Pour le texte complet, vous devez vous référer à </a:t>
            </a:r>
            <a:r>
              <a:rPr lang="fr-CA" sz="2000" dirty="0">
                <a:hlinkClick r:id="rId4"/>
              </a:rPr>
              <a:t>l’entente nationale </a:t>
            </a:r>
            <a:r>
              <a:rPr lang="fr-CA" sz="2000" dirty="0"/>
              <a:t>(p. 27-28):</a:t>
            </a:r>
          </a:p>
          <a:p>
            <a:endParaRPr lang="fr-CA" sz="2000" dirty="0"/>
          </a:p>
          <a:p>
            <a:pPr marL="457200" indent="-457200">
              <a:buFont typeface="+mj-lt"/>
              <a:buAutoNum type="alphaLcParenR"/>
            </a:pPr>
            <a:r>
              <a:rPr lang="fr-CA" sz="2000" dirty="0"/>
              <a:t>avoir un brevet spécialisé ou un certificat spécialisé</a:t>
            </a:r>
            <a:r>
              <a:rPr lang="fr-CA" sz="2000" b="1" dirty="0"/>
              <a:t>  </a:t>
            </a:r>
            <a:r>
              <a:rPr lang="fr-CA" sz="2000" dirty="0"/>
              <a:t>pour la discipline visée. </a:t>
            </a:r>
          </a:p>
          <a:p>
            <a:pPr marL="274320" lvl="1" indent="0">
              <a:buNone/>
            </a:pPr>
            <a:endParaRPr lang="fr-CA" sz="2000" dirty="0">
              <a:latin typeface="Arial" panose="020B0604020202020204" pitchFamily="34" charset="0"/>
            </a:endParaRPr>
          </a:p>
          <a:p>
            <a:pPr marL="457200" indent="-457200">
              <a:buFont typeface="+mj-lt"/>
              <a:buAutoNum type="alphaLcParenR"/>
            </a:pPr>
            <a:r>
              <a:rPr lang="fr-CA" sz="2000" dirty="0"/>
              <a:t>avoir complété 15 crédits de spécialisation dans la discipline visée, dans le cadre d'un même programme d'études.</a:t>
            </a:r>
          </a:p>
        </p:txBody>
      </p:sp>
    </p:spTree>
    <p:extLst>
      <p:ext uri="{BB962C8B-B14F-4D97-AF65-F5344CB8AC3E}">
        <p14:creationId xmlns:p14="http://schemas.microsoft.com/office/powerpoint/2010/main" val="3830858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sz="2900" dirty="0">
                <a:solidFill>
                  <a:schemeClr val="tx1"/>
                </a:solidFill>
              </a:rPr>
              <a:t>Nouvelle inscription à la LPE (5-1.14 2.)</a:t>
            </a:r>
            <a:br>
              <a:rPr lang="fr-CA" sz="2900" dirty="0">
                <a:solidFill>
                  <a:schemeClr val="tx1"/>
                </a:solidFill>
              </a:rPr>
            </a:br>
            <a:r>
              <a:rPr lang="fr-CA" sz="2900" i="1" dirty="0">
                <a:solidFill>
                  <a:schemeClr val="tx1"/>
                </a:solidFill>
              </a:rPr>
              <a:t>En cas d’égalité ?</a:t>
            </a:r>
            <a:endParaRPr lang="fr-CA" i="1" dirty="0">
              <a:solidFill>
                <a:schemeClr val="tx1"/>
              </a:solidFill>
            </a:endParaRPr>
          </a:p>
        </p:txBody>
      </p:sp>
      <p:sp>
        <p:nvSpPr>
          <p:cNvPr id="3" name="Espace réservé du contenu 2"/>
          <p:cNvSpPr>
            <a:spLocks noGrp="1"/>
          </p:cNvSpPr>
          <p:nvPr>
            <p:ph idx="1"/>
            <p:custDataLst>
              <p:tags r:id="rId2"/>
            </p:custDataLst>
          </p:nvPr>
        </p:nvSpPr>
        <p:spPr/>
        <p:txBody>
          <a:bodyPr>
            <a:normAutofit fontScale="92500" lnSpcReduction="20000"/>
          </a:bodyPr>
          <a:lstStyle/>
          <a:p>
            <a:r>
              <a:rPr lang="fr-CA" dirty="0"/>
              <a:t>Dans le cas où plus d’un enseignant a la même date d’entrée, voici comment l’ordre est déterminé:</a:t>
            </a:r>
          </a:p>
          <a:p>
            <a:endParaRPr lang="fr-CA" dirty="0"/>
          </a:p>
          <a:p>
            <a:pPr lvl="1"/>
            <a:r>
              <a:rPr lang="fr-CA" sz="2400" dirty="0"/>
              <a:t>L’enseignant ayant le plus d’ancienneté obtient le rang le plus élevé;</a:t>
            </a:r>
          </a:p>
          <a:p>
            <a:pPr lvl="1"/>
            <a:r>
              <a:rPr lang="fr-CA" sz="2400" dirty="0"/>
              <a:t>En cas d’égalité d’ancienneté, c’est l’enseignant qui a le plus d’expérience reconnue qui obtient le rang le plus élevé;</a:t>
            </a:r>
          </a:p>
          <a:p>
            <a:pPr lvl="1"/>
            <a:r>
              <a:rPr lang="fr-CA" sz="2400" dirty="0"/>
              <a:t>En cas d’égalité d’expérience, c’est l’enseignant qui a le plus de scolarité reconnue qui obtient le rang le plus élevé;</a:t>
            </a:r>
          </a:p>
          <a:p>
            <a:pPr lvl="1"/>
            <a:r>
              <a:rPr lang="fr-CA" sz="2400" dirty="0"/>
              <a:t>En cas d’égalité de scolarité, on procède à un tirage au sort !</a:t>
            </a:r>
          </a:p>
        </p:txBody>
      </p:sp>
    </p:spTree>
    <p:extLst>
      <p:ext uri="{BB962C8B-B14F-4D97-AF65-F5344CB8AC3E}">
        <p14:creationId xmlns:p14="http://schemas.microsoft.com/office/powerpoint/2010/main" val="1501275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IMPORTANT !</a:t>
            </a:r>
          </a:p>
        </p:txBody>
      </p:sp>
      <p:sp>
        <p:nvSpPr>
          <p:cNvPr id="3" name="Espace réservé du contenu 2"/>
          <p:cNvSpPr>
            <a:spLocks noGrp="1"/>
          </p:cNvSpPr>
          <p:nvPr>
            <p:ph idx="1"/>
            <p:custDataLst>
              <p:tags r:id="rId2"/>
            </p:custDataLst>
          </p:nvPr>
        </p:nvSpPr>
        <p:spPr/>
        <p:txBody>
          <a:bodyPr>
            <a:normAutofit/>
          </a:bodyPr>
          <a:lstStyle/>
          <a:p>
            <a:pPr>
              <a:buFont typeface="Courier New" panose="02070309020205020404" pitchFamily="49" charset="0"/>
              <a:buChar char="o"/>
            </a:pPr>
            <a:r>
              <a:rPr lang="fr-CA" dirty="0"/>
              <a:t> Les informations relatives à la liste de priorité d’emploi (LPE) se retrouvent principalement à </a:t>
            </a:r>
            <a:r>
              <a:rPr lang="fr-CA" dirty="0">
                <a:hlinkClick r:id="rId4"/>
              </a:rPr>
              <a:t>l’entente locale </a:t>
            </a:r>
            <a:r>
              <a:rPr lang="fr-CA" dirty="0"/>
              <a:t>(clause 5-1.14) aux pages 17 à 24;</a:t>
            </a:r>
          </a:p>
          <a:p>
            <a:pPr>
              <a:buFont typeface="Courier New" panose="02070309020205020404" pitchFamily="49" charset="0"/>
              <a:buChar char="o"/>
            </a:pPr>
            <a:r>
              <a:rPr lang="fr-CA" dirty="0"/>
              <a:t>À la suite d’une entente intervenue entre le SEHY et la CSVDC, les clauses </a:t>
            </a:r>
            <a:r>
              <a:rPr lang="fr-CA" dirty="0">
                <a:hlinkClick r:id="rId5"/>
              </a:rPr>
              <a:t>5-1.14 1. et 5-1.14 2</a:t>
            </a:r>
            <a:r>
              <a:rPr lang="fr-CA" dirty="0">
                <a:hlinkClick r:id="rId6"/>
              </a:rPr>
              <a:t>. </a:t>
            </a:r>
            <a:r>
              <a:rPr lang="fr-CA" dirty="0"/>
              <a:t>ont été modifiées. Assurez-vous de consulter la bonne version.</a:t>
            </a:r>
          </a:p>
          <a:p>
            <a:pPr>
              <a:buFont typeface="Courier New" panose="02070309020205020404" pitchFamily="49" charset="0"/>
              <a:buChar char="o"/>
            </a:pPr>
            <a:r>
              <a:rPr lang="fr-CA" dirty="0"/>
              <a:t>Pour être inscrit à la LPE il faut être légalement qualifié, et donc, être titulaire d’une de ces qualifications légales:</a:t>
            </a:r>
          </a:p>
          <a:p>
            <a:pPr lvl="1"/>
            <a:r>
              <a:rPr lang="fr-CA" dirty="0"/>
              <a:t>Autorisation provisoire d’enseigner;</a:t>
            </a:r>
          </a:p>
          <a:p>
            <a:pPr lvl="1"/>
            <a:r>
              <a:rPr lang="fr-CA" dirty="0"/>
              <a:t>Permis d’enseigner</a:t>
            </a:r>
          </a:p>
          <a:p>
            <a:pPr lvl="1"/>
            <a:r>
              <a:rPr lang="fr-CA" dirty="0"/>
              <a:t>Brevet d’enseignement</a:t>
            </a:r>
          </a:p>
          <a:p>
            <a:pPr>
              <a:buFont typeface="Courier New" panose="02070309020205020404" pitchFamily="49" charset="0"/>
              <a:buChar char="o"/>
            </a:pPr>
            <a:endParaRPr lang="fr-CA" dirty="0"/>
          </a:p>
          <a:p>
            <a:pPr>
              <a:buFont typeface="Courier New" panose="02070309020205020404" pitchFamily="49" charset="0"/>
              <a:buChar char="o"/>
            </a:pPr>
            <a:endParaRPr lang="fr-CA" dirty="0"/>
          </a:p>
        </p:txBody>
      </p:sp>
    </p:spTree>
    <p:extLst>
      <p:ext uri="{BB962C8B-B14F-4D97-AF65-F5344CB8AC3E}">
        <p14:creationId xmlns:p14="http://schemas.microsoft.com/office/powerpoint/2010/main" val="324707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89956" y="274638"/>
            <a:ext cx="9145016" cy="1020762"/>
          </a:xfrm>
        </p:spPr>
        <p:txBody>
          <a:bodyPr/>
          <a:lstStyle/>
          <a:p>
            <a:r>
              <a:rPr lang="fr-CA" sz="2900" dirty="0">
                <a:solidFill>
                  <a:schemeClr val="tx1"/>
                </a:solidFill>
              </a:rPr>
              <a:t>Nouvelle inscription à la LPE (5-1.14 2.)</a:t>
            </a:r>
            <a:br>
              <a:rPr lang="fr-CA" sz="2900" dirty="0">
                <a:solidFill>
                  <a:schemeClr val="tx1"/>
                </a:solidFill>
              </a:rPr>
            </a:br>
            <a:r>
              <a:rPr lang="fr-CA" sz="2900" i="1" dirty="0">
                <a:solidFill>
                  <a:schemeClr val="tx1"/>
                </a:solidFill>
              </a:rPr>
              <a:t>Comment changer de champ après l’inscription ?</a:t>
            </a:r>
            <a:endParaRPr lang="fr-CA" i="1" dirty="0">
              <a:solidFill>
                <a:schemeClr val="tx1"/>
              </a:solidFill>
            </a:endParaRPr>
          </a:p>
        </p:txBody>
      </p:sp>
      <p:sp>
        <p:nvSpPr>
          <p:cNvPr id="3" name="Espace réservé du contenu 2"/>
          <p:cNvSpPr>
            <a:spLocks noGrp="1"/>
          </p:cNvSpPr>
          <p:nvPr>
            <p:ph idx="1"/>
            <p:custDataLst>
              <p:tags r:id="rId2"/>
            </p:custDataLst>
          </p:nvPr>
        </p:nvSpPr>
        <p:spPr/>
        <p:txBody>
          <a:bodyPr/>
          <a:lstStyle/>
          <a:p>
            <a:r>
              <a:rPr lang="fr-CA" dirty="0"/>
              <a:t>Il faut faire une demande à la CSVDC avant le </a:t>
            </a:r>
            <a:r>
              <a:rPr lang="fr-CA" dirty="0">
                <a:solidFill>
                  <a:schemeClr val="accent5"/>
                </a:solidFill>
              </a:rPr>
              <a:t>1</a:t>
            </a:r>
            <a:r>
              <a:rPr lang="fr-CA" baseline="30000" dirty="0">
                <a:solidFill>
                  <a:schemeClr val="accent5"/>
                </a:solidFill>
              </a:rPr>
              <a:t>er</a:t>
            </a:r>
            <a:r>
              <a:rPr lang="fr-CA" dirty="0">
                <a:solidFill>
                  <a:schemeClr val="accent5"/>
                </a:solidFill>
              </a:rPr>
              <a:t> avril</a:t>
            </a:r>
            <a:r>
              <a:rPr lang="fr-CA" dirty="0"/>
              <a:t>;</a:t>
            </a:r>
          </a:p>
          <a:p>
            <a:r>
              <a:rPr lang="fr-CA" dirty="0"/>
              <a:t>Les conditions à respecter sont:</a:t>
            </a:r>
          </a:p>
          <a:p>
            <a:pPr lvl="1"/>
            <a:r>
              <a:rPr lang="fr-CA" dirty="0"/>
              <a:t>Avoir effectué la majorité des heures d’enseignement sous contrat, durant l’année scolaire en cours et les deux précédentes, dans ce champ d’enseignement;</a:t>
            </a:r>
          </a:p>
          <a:p>
            <a:pPr lvl="1"/>
            <a:r>
              <a:rPr lang="fr-CA" dirty="0"/>
              <a:t>Dans le cas où l’enseignant ne possède pas de diplôme spécialisé pour cette discipline, il doit avoir accumulé un minimum de 180 jours de travail, sous contrat, durant cette période.</a:t>
            </a:r>
          </a:p>
          <a:p>
            <a:r>
              <a:rPr lang="fr-CA" dirty="0"/>
              <a:t>Si la demande de changement de champ est acceptée, l’enseignant conserve sa date d’entrée à la LPE.</a:t>
            </a:r>
          </a:p>
        </p:txBody>
      </p:sp>
    </p:spTree>
    <p:extLst>
      <p:ext uri="{BB962C8B-B14F-4D97-AF65-F5344CB8AC3E}">
        <p14:creationId xmlns:p14="http://schemas.microsoft.com/office/powerpoint/2010/main" val="1133513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La radiation de la LPE (5-1.14 4.)</a:t>
            </a:r>
          </a:p>
        </p:txBody>
      </p:sp>
      <p:sp>
        <p:nvSpPr>
          <p:cNvPr id="3" name="Espace réservé du contenu 2"/>
          <p:cNvSpPr>
            <a:spLocks noGrp="1"/>
          </p:cNvSpPr>
          <p:nvPr>
            <p:ph idx="1"/>
            <p:custDataLst>
              <p:tags r:id="rId2"/>
            </p:custDataLst>
          </p:nvPr>
        </p:nvSpPr>
        <p:spPr/>
        <p:txBody>
          <a:bodyPr>
            <a:normAutofit fontScale="85000" lnSpcReduction="10000"/>
          </a:bodyPr>
          <a:lstStyle/>
          <a:p>
            <a:r>
              <a:rPr lang="fr-CA" dirty="0"/>
              <a:t>Voici les raisons pour lesquelles votre nom peut être radié de la LPE en cours d’année:</a:t>
            </a:r>
          </a:p>
          <a:p>
            <a:endParaRPr lang="fr-CA" dirty="0"/>
          </a:p>
          <a:p>
            <a:pPr lvl="1"/>
            <a:r>
              <a:rPr lang="fr-CA" sz="2400" dirty="0"/>
              <a:t>Vous avez obtenu un contrat d’engagement à temps plein (poste);</a:t>
            </a:r>
          </a:p>
          <a:p>
            <a:pPr lvl="1"/>
            <a:r>
              <a:rPr lang="fr-CA" sz="2400" dirty="0"/>
              <a:t>Vous ne détenez plus de qualification légale d’enseigner;</a:t>
            </a:r>
          </a:p>
          <a:p>
            <a:pPr lvl="1"/>
            <a:r>
              <a:rPr lang="fr-CA" sz="2400" dirty="0"/>
              <a:t>Vous démissionnez ou êtes en bris de contrat (</a:t>
            </a:r>
            <a:r>
              <a:rPr lang="fr-CA" sz="2400" dirty="0">
                <a:hlinkClick r:id="rId4"/>
              </a:rPr>
              <a:t>Entente locale 5-9.00</a:t>
            </a:r>
            <a:r>
              <a:rPr lang="fr-CA" sz="2400" dirty="0"/>
              <a:t>);</a:t>
            </a:r>
          </a:p>
          <a:p>
            <a:pPr lvl="1"/>
            <a:r>
              <a:rPr lang="fr-CA" sz="2400" dirty="0"/>
              <a:t>Il s’écoule plus de 27 mois consécutifs depuis votre dernier contrat;</a:t>
            </a:r>
          </a:p>
          <a:p>
            <a:pPr lvl="1"/>
            <a:r>
              <a:rPr lang="fr-CA" sz="2400" dirty="0"/>
              <a:t>Vous êtes coupable d’incapacité, de négligence à remplir vos devoirs, d’insubordination, d’inconduite ou d’immoralité;</a:t>
            </a:r>
          </a:p>
        </p:txBody>
      </p:sp>
    </p:spTree>
    <p:extLst>
      <p:ext uri="{BB962C8B-B14F-4D97-AF65-F5344CB8AC3E}">
        <p14:creationId xmlns:p14="http://schemas.microsoft.com/office/powerpoint/2010/main" val="3923837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La radiation de la LPE (5-1.14 4.)</a:t>
            </a:r>
          </a:p>
        </p:txBody>
      </p:sp>
      <p:sp>
        <p:nvSpPr>
          <p:cNvPr id="3" name="Espace réservé du contenu 2"/>
          <p:cNvSpPr>
            <a:spLocks noGrp="1"/>
          </p:cNvSpPr>
          <p:nvPr>
            <p:ph idx="1"/>
            <p:custDataLst>
              <p:tags r:id="rId2"/>
            </p:custDataLst>
          </p:nvPr>
        </p:nvSpPr>
        <p:spPr/>
        <p:txBody>
          <a:bodyPr>
            <a:normAutofit fontScale="92500" lnSpcReduction="10000"/>
          </a:bodyPr>
          <a:lstStyle/>
          <a:p>
            <a:r>
              <a:rPr lang="fr-CA" sz="2000" dirty="0"/>
              <a:t>Voici les raisons pour lesquelles votre nom peut être radié de la LPE en cours d’année:</a:t>
            </a:r>
          </a:p>
          <a:p>
            <a:pPr lvl="1"/>
            <a:r>
              <a:rPr lang="fr-CA" dirty="0"/>
              <a:t>Vous refusez un </a:t>
            </a:r>
            <a:r>
              <a:rPr lang="fr-CA" dirty="0">
                <a:solidFill>
                  <a:schemeClr val="accent5"/>
                </a:solidFill>
              </a:rPr>
              <a:t>contrat à temps partiel </a:t>
            </a:r>
            <a:r>
              <a:rPr lang="fr-CA" dirty="0"/>
              <a:t>pour une école inscrite à votre fiche de disponibilité, sauf dans les cas suivants:</a:t>
            </a:r>
          </a:p>
          <a:p>
            <a:pPr lvl="1"/>
            <a:endParaRPr lang="fr-CA" dirty="0"/>
          </a:p>
          <a:p>
            <a:pPr lvl="2"/>
            <a:r>
              <a:rPr lang="fr-CA" dirty="0"/>
              <a:t> contrat offert en cours d’année inférieur à 33 % de la tâche éducative par cycle horaire; </a:t>
            </a:r>
          </a:p>
          <a:p>
            <a:pPr lvl="2"/>
            <a:r>
              <a:rPr lang="fr-CA" dirty="0"/>
              <a:t> accident du travail au sens de la loi; </a:t>
            </a:r>
          </a:p>
          <a:p>
            <a:pPr lvl="2"/>
            <a:r>
              <a:rPr lang="fr-CA" dirty="0"/>
              <a:t>droits parentaux au sens de la loi; </a:t>
            </a:r>
          </a:p>
          <a:p>
            <a:pPr lvl="2"/>
            <a:r>
              <a:rPr lang="fr-CA" dirty="0"/>
              <a:t>invalidité sur présentation de pièces justificatives; </a:t>
            </a:r>
          </a:p>
          <a:p>
            <a:pPr lvl="2"/>
            <a:r>
              <a:rPr lang="fr-CA" dirty="0"/>
              <a:t>études à temps plein; </a:t>
            </a:r>
          </a:p>
          <a:p>
            <a:pPr lvl="2"/>
            <a:r>
              <a:rPr lang="fr-CA" dirty="0"/>
              <a:t> tout autre motif jugé valable par la Commission. Dans le cas où le motif est jugé non valable, la Commission en informe immédiatement l’enseignant qui peut alors réviser sa décision de refuser.</a:t>
            </a:r>
          </a:p>
          <a:p>
            <a:pPr lvl="1"/>
            <a:endParaRPr lang="fr-CA" dirty="0"/>
          </a:p>
        </p:txBody>
      </p:sp>
    </p:spTree>
    <p:extLst>
      <p:ext uri="{BB962C8B-B14F-4D97-AF65-F5344CB8AC3E}">
        <p14:creationId xmlns:p14="http://schemas.microsoft.com/office/powerpoint/2010/main" val="2192012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La radiation de la LPE (5-1.14 4.)</a:t>
            </a:r>
          </a:p>
        </p:txBody>
      </p:sp>
      <p:sp>
        <p:nvSpPr>
          <p:cNvPr id="3" name="Espace réservé du contenu 2"/>
          <p:cNvSpPr>
            <a:spLocks noGrp="1"/>
          </p:cNvSpPr>
          <p:nvPr>
            <p:ph idx="1"/>
            <p:custDataLst>
              <p:tags r:id="rId2"/>
            </p:custDataLst>
          </p:nvPr>
        </p:nvSpPr>
        <p:spPr/>
        <p:txBody>
          <a:bodyPr>
            <a:normAutofit/>
          </a:bodyPr>
          <a:lstStyle/>
          <a:p>
            <a:pPr marL="274320" lvl="1" indent="0">
              <a:buNone/>
            </a:pPr>
            <a:r>
              <a:rPr lang="fr-CA" sz="3200" dirty="0"/>
              <a:t>Dans tous les cas, la CSVDC devra vous aviser, ainsi que le SEHY, de sa décision de vous radier de la LPE.</a:t>
            </a:r>
          </a:p>
        </p:txBody>
      </p:sp>
    </p:spTree>
    <p:extLst>
      <p:ext uri="{BB962C8B-B14F-4D97-AF65-F5344CB8AC3E}">
        <p14:creationId xmlns:p14="http://schemas.microsoft.com/office/powerpoint/2010/main" val="1455776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Vous avez des questions ?</a:t>
            </a:r>
          </a:p>
        </p:txBody>
      </p:sp>
      <p:sp>
        <p:nvSpPr>
          <p:cNvPr id="3" name="Espace réservé du contenu 2"/>
          <p:cNvSpPr>
            <a:spLocks noGrp="1"/>
          </p:cNvSpPr>
          <p:nvPr>
            <p:ph idx="1"/>
            <p:custDataLst>
              <p:tags r:id="rId2"/>
            </p:custDataLst>
          </p:nvPr>
        </p:nvSpPr>
        <p:spPr/>
        <p:txBody>
          <a:bodyPr/>
          <a:lstStyle/>
          <a:p>
            <a:pPr marL="0" indent="0">
              <a:buNone/>
            </a:pPr>
            <a:r>
              <a:rPr lang="fr-CA" dirty="0"/>
              <a:t>N’hésitez pas à joindre Kim Desnoyers:</a:t>
            </a:r>
          </a:p>
          <a:p>
            <a:pPr marL="0" indent="0">
              <a:buNone/>
            </a:pPr>
            <a:r>
              <a:rPr lang="fr-CA" dirty="0"/>
              <a:t>Courriel: kimdesnoyers@sehy.qc.ca</a:t>
            </a:r>
          </a:p>
          <a:p>
            <a:pPr marL="0" indent="0">
              <a:buNone/>
            </a:pPr>
            <a:r>
              <a:rPr lang="fr-CA" dirty="0"/>
              <a:t>Téléphone: 450-375-3521</a:t>
            </a:r>
          </a:p>
          <a:p>
            <a:pPr marL="0" indent="0">
              <a:buNone/>
            </a:pPr>
            <a:endParaRPr lang="fr-CA" dirty="0"/>
          </a:p>
          <a:p>
            <a:pPr marL="0" indent="0" algn="ctr">
              <a:buNone/>
            </a:pPr>
            <a:r>
              <a:rPr lang="fr-CA" dirty="0">
                <a:solidFill>
                  <a:schemeClr val="tx1"/>
                </a:solidFill>
              </a:rPr>
              <a:t>N’attendez pas avant de nous questionner afin d’éviter les situations problématiques !</a:t>
            </a:r>
          </a:p>
        </p:txBody>
      </p:sp>
    </p:spTree>
    <p:extLst>
      <p:ext uri="{BB962C8B-B14F-4D97-AF65-F5344CB8AC3E}">
        <p14:creationId xmlns:p14="http://schemas.microsoft.com/office/powerpoint/2010/main" val="67099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588538" y="274638"/>
            <a:ext cx="8978482" cy="1020762"/>
          </a:xfrm>
        </p:spPr>
        <p:txBody>
          <a:bodyPr/>
          <a:lstStyle/>
          <a:p>
            <a:r>
              <a:rPr lang="fr-CA" dirty="0"/>
              <a:t>L’inscription à la LPE (5-1.14 1.)</a:t>
            </a:r>
          </a:p>
        </p:txBody>
      </p:sp>
      <p:sp>
        <p:nvSpPr>
          <p:cNvPr id="3" name="Espace réservé du contenu 2"/>
          <p:cNvSpPr>
            <a:spLocks noGrp="1"/>
          </p:cNvSpPr>
          <p:nvPr>
            <p:ph idx="1"/>
            <p:custDataLst>
              <p:tags r:id="rId2"/>
            </p:custDataLst>
          </p:nvPr>
        </p:nvSpPr>
        <p:spPr/>
        <p:txBody>
          <a:bodyPr>
            <a:normAutofit/>
          </a:bodyPr>
          <a:lstStyle/>
          <a:p>
            <a:pPr>
              <a:buFont typeface="Courier New" panose="02070309020205020404" pitchFamily="49" charset="0"/>
              <a:buChar char="o"/>
            </a:pPr>
            <a:r>
              <a:rPr lang="fr-CA" dirty="0">
                <a:solidFill>
                  <a:schemeClr val="tx1"/>
                </a:solidFill>
              </a:rPr>
              <a:t>Il y a 3 façons d’être inscrit à la LPE:</a:t>
            </a:r>
          </a:p>
          <a:p>
            <a:pPr>
              <a:buFont typeface="Courier New" panose="02070309020205020404" pitchFamily="49" charset="0"/>
              <a:buChar char="o"/>
            </a:pPr>
            <a:endParaRPr lang="fr-CA" dirty="0">
              <a:solidFill>
                <a:schemeClr val="tx1"/>
              </a:solidFill>
            </a:endParaRPr>
          </a:p>
          <a:p>
            <a:pPr marL="731520" lvl="1" indent="-457200">
              <a:buFont typeface="+mj-lt"/>
              <a:buAutoNum type="alphaLcParenR"/>
            </a:pPr>
            <a:r>
              <a:rPr lang="fr-CA" dirty="0">
                <a:solidFill>
                  <a:schemeClr val="tx1"/>
                </a:solidFill>
              </a:rPr>
              <a:t>La CSVDC </a:t>
            </a:r>
            <a:r>
              <a:rPr lang="fr-CA" u="sng" dirty="0">
                <a:solidFill>
                  <a:schemeClr val="tx1"/>
                </a:solidFill>
              </a:rPr>
              <a:t>peut</a:t>
            </a:r>
            <a:r>
              <a:rPr lang="fr-CA" dirty="0">
                <a:solidFill>
                  <a:schemeClr val="tx1"/>
                </a:solidFill>
              </a:rPr>
              <a:t> inscrire l’enseignant qui a effectué au moins 180 jours d’enseignement sous contrat* durant l’année scolaire en cours et une des deux années scolaires précédentes;</a:t>
            </a:r>
          </a:p>
          <a:p>
            <a:pPr marL="731520" lvl="1" indent="-457200">
              <a:buFont typeface="+mj-lt"/>
              <a:buAutoNum type="alphaLcParenR"/>
            </a:pPr>
            <a:r>
              <a:rPr lang="fr-CA" dirty="0">
                <a:solidFill>
                  <a:schemeClr val="tx1"/>
                </a:solidFill>
              </a:rPr>
              <a:t>Avoir effectué au moins 180 jours d’enseignement sous contrat* durant l’année scolaire en cours et deux des trois années scolaires précédentes. Il faut aussi avoir obtenu une évaluation globale positive;</a:t>
            </a:r>
          </a:p>
          <a:p>
            <a:pPr marL="731520" lvl="1" indent="-457200">
              <a:buFont typeface="+mj-lt"/>
              <a:buAutoNum type="alphaLcParenR"/>
            </a:pPr>
            <a:r>
              <a:rPr lang="fr-CA" dirty="0">
                <a:solidFill>
                  <a:schemeClr val="tx1"/>
                </a:solidFill>
              </a:rPr>
              <a:t>Avoir enseigné sous contrat* durant l’année scolaire en cours et trois des quatre années scolaires précédentes. Il faut aussi avoir obtenu une évaluation globale </a:t>
            </a:r>
            <a:r>
              <a:rPr lang="fr-CA" dirty="0">
                <a:solidFill>
                  <a:prstClr val="white"/>
                </a:solidFill>
              </a:rPr>
              <a:t>positive;</a:t>
            </a:r>
          </a:p>
          <a:p>
            <a:pPr marL="731520" lvl="1" indent="-457200">
              <a:buFont typeface="+mj-lt"/>
              <a:buAutoNum type="alphaLcParenR"/>
            </a:pPr>
            <a:endParaRPr lang="fr-CA" dirty="0">
              <a:solidFill>
                <a:prstClr val="white"/>
              </a:solidFill>
            </a:endParaRPr>
          </a:p>
          <a:p>
            <a:pPr marL="274320" lvl="1" indent="0">
              <a:buNone/>
            </a:pPr>
            <a:endParaRPr lang="fr-CA" dirty="0"/>
          </a:p>
        </p:txBody>
      </p:sp>
    </p:spTree>
    <p:extLst>
      <p:ext uri="{BB962C8B-B14F-4D97-AF65-F5344CB8AC3E}">
        <p14:creationId xmlns:p14="http://schemas.microsoft.com/office/powerpoint/2010/main" val="136839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solidFill>
                  <a:schemeClr val="tx1"/>
                </a:solidFill>
              </a:rPr>
              <a:t>L’inscription à la LPE (5-1.14 1.) </a:t>
            </a:r>
            <a:br>
              <a:rPr lang="fr-CA" i="1" dirty="0">
                <a:solidFill>
                  <a:schemeClr val="tx1"/>
                </a:solidFill>
              </a:rPr>
            </a:br>
            <a:r>
              <a:rPr lang="fr-CA" sz="2800" i="1" dirty="0">
                <a:solidFill>
                  <a:schemeClr val="tx1"/>
                </a:solidFill>
              </a:rPr>
              <a:t>La période de référence</a:t>
            </a:r>
          </a:p>
        </p:txBody>
      </p:sp>
      <p:sp>
        <p:nvSpPr>
          <p:cNvPr id="3" name="Espace réservé du contenu 2"/>
          <p:cNvSpPr>
            <a:spLocks noGrp="1"/>
          </p:cNvSpPr>
          <p:nvPr>
            <p:ph idx="1"/>
            <p:custDataLst>
              <p:tags r:id="rId2"/>
            </p:custDataLst>
          </p:nvPr>
        </p:nvSpPr>
        <p:spPr>
          <a:xfrm>
            <a:off x="1522414" y="1905000"/>
            <a:ext cx="9144000" cy="4620344"/>
          </a:xfrm>
        </p:spPr>
        <p:txBody>
          <a:bodyPr>
            <a:normAutofit/>
          </a:bodyPr>
          <a:lstStyle/>
          <a:p>
            <a:r>
              <a:rPr lang="fr-CA" dirty="0">
                <a:solidFill>
                  <a:schemeClr val="tx1"/>
                </a:solidFill>
              </a:rPr>
              <a:t>La période de référence est la période de travail sous contrat qui est considérée pour l’inscription à la LPE.</a:t>
            </a:r>
          </a:p>
          <a:p>
            <a:r>
              <a:rPr lang="fr-CA" dirty="0"/>
              <a:t>Pour la période de référence, seuls les contrats octroyés à l’enseignant détenant une qualification légale, avant ou en cours de contrat, comptent.</a:t>
            </a:r>
          </a:p>
          <a:p>
            <a:r>
              <a:rPr lang="fr-CA" dirty="0"/>
              <a:t>Pour la période de référence, on considère:</a:t>
            </a:r>
          </a:p>
          <a:p>
            <a:pPr lvl="1"/>
            <a:r>
              <a:rPr lang="fr-CA" dirty="0"/>
              <a:t>Contrat à temps partiel</a:t>
            </a:r>
          </a:p>
          <a:p>
            <a:pPr lvl="1"/>
            <a:r>
              <a:rPr lang="fr-CA" dirty="0"/>
              <a:t>Contrat à la leçon, </a:t>
            </a:r>
            <a:r>
              <a:rPr lang="fr-CA" u="sng" dirty="0"/>
              <a:t>excluant les contrats pour de l’enseignement à domicile</a:t>
            </a:r>
          </a:p>
        </p:txBody>
      </p:sp>
    </p:spTree>
    <p:extLst>
      <p:ext uri="{BB962C8B-B14F-4D97-AF65-F5344CB8AC3E}">
        <p14:creationId xmlns:p14="http://schemas.microsoft.com/office/powerpoint/2010/main" val="244781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701924" y="624110"/>
            <a:ext cx="9799692" cy="1280890"/>
          </a:xfrm>
        </p:spPr>
        <p:txBody>
          <a:bodyPr/>
          <a:lstStyle/>
          <a:p>
            <a:r>
              <a:rPr lang="fr-CA" dirty="0">
                <a:solidFill>
                  <a:schemeClr val="tx1"/>
                </a:solidFill>
              </a:rPr>
              <a:t>L’inscription à la LPE (5-1.14 1.) </a:t>
            </a:r>
            <a:br>
              <a:rPr lang="fr-CA" i="1" dirty="0">
                <a:solidFill>
                  <a:schemeClr val="tx1"/>
                </a:solidFill>
              </a:rPr>
            </a:br>
            <a:r>
              <a:rPr lang="fr-CA" sz="2400" i="1" dirty="0">
                <a:solidFill>
                  <a:schemeClr val="tx1"/>
                </a:solidFill>
              </a:rPr>
              <a:t>Calcul du nombre de jours sous contrat à temps partiel</a:t>
            </a:r>
          </a:p>
        </p:txBody>
      </p:sp>
      <p:sp>
        <p:nvSpPr>
          <p:cNvPr id="3" name="Espace réservé du contenu 2"/>
          <p:cNvSpPr>
            <a:spLocks noGrp="1"/>
          </p:cNvSpPr>
          <p:nvPr>
            <p:ph idx="1"/>
            <p:custDataLst>
              <p:tags r:id="rId2"/>
            </p:custDataLst>
          </p:nvPr>
        </p:nvSpPr>
        <p:spPr>
          <a:xfrm>
            <a:off x="1845940" y="1905000"/>
            <a:ext cx="8820474" cy="4620344"/>
          </a:xfrm>
        </p:spPr>
        <p:txBody>
          <a:bodyPr>
            <a:normAutofit lnSpcReduction="10000"/>
          </a:bodyPr>
          <a:lstStyle/>
          <a:p>
            <a:pPr marL="0" indent="0">
              <a:buNone/>
            </a:pPr>
            <a:r>
              <a:rPr lang="fr-CA" dirty="0"/>
              <a:t>Il faut calculer le nombre de jours ouvrables (jours de classe et journées pédagogiques) inclus dans la période de contrat. Si le contrat est pour l'année scolaire entière il y a 200 jours ouvrables. Par la suite, vous multipliez votre pourcentage de contrat par le nombre de jours ouvrables.</a:t>
            </a:r>
          </a:p>
          <a:p>
            <a:pPr marL="0" indent="0">
              <a:buNone/>
            </a:pPr>
            <a:endParaRPr lang="fr-CA" dirty="0"/>
          </a:p>
          <a:p>
            <a:pPr marL="0" indent="0">
              <a:buNone/>
            </a:pPr>
            <a:r>
              <a:rPr lang="fr-CA" dirty="0"/>
              <a:t>Par exemple:</a:t>
            </a:r>
          </a:p>
          <a:p>
            <a:pPr marL="0" indent="0">
              <a:buNone/>
            </a:pPr>
            <a:endParaRPr lang="fr-CA" dirty="0"/>
          </a:p>
          <a:p>
            <a:pPr marL="0" indent="0">
              <a:buNone/>
            </a:pPr>
            <a:r>
              <a:rPr lang="fr-CA" dirty="0"/>
              <a:t>Un contrat de 20 % du 23 août 2018 au 7 novembre 2018</a:t>
            </a:r>
          </a:p>
          <a:p>
            <a:pPr marL="0" indent="0">
              <a:buNone/>
            </a:pPr>
            <a:endParaRPr lang="fr-CA" dirty="0"/>
          </a:p>
          <a:p>
            <a:pPr marL="0" indent="0">
              <a:buNone/>
            </a:pPr>
            <a:r>
              <a:rPr lang="fr-CA" dirty="0"/>
              <a:t>Il y a 53 jours ouvrables durant la période de contrat</a:t>
            </a:r>
          </a:p>
          <a:p>
            <a:pPr marL="0" indent="0">
              <a:buNone/>
            </a:pPr>
            <a:endParaRPr lang="fr-CA" dirty="0"/>
          </a:p>
          <a:p>
            <a:pPr marL="0" indent="0">
              <a:buNone/>
            </a:pPr>
            <a:r>
              <a:rPr lang="fr-CA" dirty="0"/>
              <a:t>nombre de jours = (20/100) x 53</a:t>
            </a:r>
          </a:p>
          <a:p>
            <a:pPr marL="0" indent="0">
              <a:buNone/>
            </a:pPr>
            <a:r>
              <a:rPr lang="fr-CA" dirty="0"/>
              <a:t>nombre de jours = </a:t>
            </a:r>
            <a:r>
              <a:rPr lang="fr-CA" b="1" dirty="0"/>
              <a:t>10.6 jours</a:t>
            </a:r>
          </a:p>
          <a:p>
            <a:pPr marL="0" indent="0">
              <a:buNone/>
            </a:pPr>
            <a:endParaRPr lang="fr-CA" u="sng" dirty="0"/>
          </a:p>
          <a:p>
            <a:pPr marL="0" indent="0">
              <a:buNone/>
            </a:pPr>
            <a:endParaRPr lang="fr-CA" u="sng" dirty="0"/>
          </a:p>
        </p:txBody>
      </p:sp>
    </p:spTree>
    <p:extLst>
      <p:ext uri="{BB962C8B-B14F-4D97-AF65-F5344CB8AC3E}">
        <p14:creationId xmlns:p14="http://schemas.microsoft.com/office/powerpoint/2010/main" val="769693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701924" y="624110"/>
            <a:ext cx="9799692" cy="1280890"/>
          </a:xfrm>
        </p:spPr>
        <p:txBody>
          <a:bodyPr/>
          <a:lstStyle/>
          <a:p>
            <a:r>
              <a:rPr lang="fr-CA" dirty="0">
                <a:solidFill>
                  <a:schemeClr val="tx1"/>
                </a:solidFill>
              </a:rPr>
              <a:t>L’inscription à la LPE (5-1.14 1.) </a:t>
            </a:r>
            <a:br>
              <a:rPr lang="fr-CA" i="1" dirty="0">
                <a:solidFill>
                  <a:schemeClr val="tx1"/>
                </a:solidFill>
              </a:rPr>
            </a:br>
            <a:r>
              <a:rPr lang="fr-CA" sz="2400" i="1" dirty="0">
                <a:solidFill>
                  <a:schemeClr val="tx1"/>
                </a:solidFill>
              </a:rPr>
              <a:t>Calcul du nombre de jours sous contrat à la leçon</a:t>
            </a:r>
            <a:endParaRPr lang="fr-CA" sz="2400" b="1" i="1" u="sng" dirty="0">
              <a:solidFill>
                <a:schemeClr val="tx1"/>
              </a:solidFill>
            </a:endParaRPr>
          </a:p>
        </p:txBody>
      </p:sp>
      <p:sp>
        <p:nvSpPr>
          <p:cNvPr id="3" name="Espace réservé du contenu 2"/>
          <p:cNvSpPr>
            <a:spLocks noGrp="1"/>
          </p:cNvSpPr>
          <p:nvPr>
            <p:ph idx="1"/>
            <p:custDataLst>
              <p:tags r:id="rId2"/>
            </p:custDataLst>
          </p:nvPr>
        </p:nvSpPr>
        <p:spPr>
          <a:xfrm>
            <a:off x="1845940" y="1905000"/>
            <a:ext cx="8820474" cy="4620344"/>
          </a:xfrm>
        </p:spPr>
        <p:txBody>
          <a:bodyPr>
            <a:normAutofit/>
          </a:bodyPr>
          <a:lstStyle/>
          <a:p>
            <a:pPr marL="0" indent="0">
              <a:buNone/>
            </a:pPr>
            <a:endParaRPr lang="fr-CA" u="sng" dirty="0"/>
          </a:p>
          <a:p>
            <a:pPr marL="0" indent="0">
              <a:buNone/>
            </a:pPr>
            <a:r>
              <a:rPr lang="fr-CA" dirty="0"/>
              <a:t>De façon générale, pour estimer le nombre de jours reconnus vous devez faire:</a:t>
            </a:r>
          </a:p>
          <a:p>
            <a:pPr marL="0" indent="0">
              <a:buNone/>
            </a:pPr>
            <a:endParaRPr lang="fr-CA" dirty="0"/>
          </a:p>
          <a:p>
            <a:r>
              <a:rPr lang="fr-CA" dirty="0"/>
              <a:t>Primaire: nombre de périodes à la leçon (60 min.) / 4</a:t>
            </a:r>
          </a:p>
          <a:p>
            <a:pPr marL="0" indent="0">
              <a:buNone/>
            </a:pPr>
            <a:endParaRPr lang="fr-CA" dirty="0"/>
          </a:p>
          <a:p>
            <a:r>
              <a:rPr lang="fr-CA" dirty="0"/>
              <a:t>Secondaire: nombre de périodes à la leçon (75 min.) / 3</a:t>
            </a:r>
          </a:p>
          <a:p>
            <a:pPr marL="0" indent="0">
              <a:buNone/>
            </a:pPr>
            <a:endParaRPr lang="fr-CA" u="sng" dirty="0"/>
          </a:p>
        </p:txBody>
      </p:sp>
    </p:spTree>
    <p:extLst>
      <p:ext uri="{BB962C8B-B14F-4D97-AF65-F5344CB8AC3E}">
        <p14:creationId xmlns:p14="http://schemas.microsoft.com/office/powerpoint/2010/main" val="285495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701924" y="624110"/>
            <a:ext cx="9799692" cy="1280890"/>
          </a:xfrm>
        </p:spPr>
        <p:txBody>
          <a:bodyPr/>
          <a:lstStyle/>
          <a:p>
            <a:r>
              <a:rPr lang="fr-CA" dirty="0">
                <a:solidFill>
                  <a:schemeClr val="tx1"/>
                </a:solidFill>
              </a:rPr>
              <a:t>L’inscription à la LPE (5-1.14 1.) </a:t>
            </a:r>
            <a:br>
              <a:rPr lang="fr-CA" i="1" dirty="0">
                <a:solidFill>
                  <a:schemeClr val="tx1"/>
                </a:solidFill>
              </a:rPr>
            </a:br>
            <a:r>
              <a:rPr lang="fr-CA" sz="2400" i="1" dirty="0">
                <a:solidFill>
                  <a:schemeClr val="tx1"/>
                </a:solidFill>
              </a:rPr>
              <a:t>Calcul du nombre de jours sous contrat à la leçon </a:t>
            </a:r>
            <a:r>
              <a:rPr lang="fr-CA" sz="2400" b="1" i="1" u="sng" dirty="0">
                <a:solidFill>
                  <a:schemeClr val="tx1"/>
                </a:solidFill>
              </a:rPr>
              <a:t>au primaire</a:t>
            </a:r>
          </a:p>
        </p:txBody>
      </p:sp>
      <p:sp>
        <p:nvSpPr>
          <p:cNvPr id="3" name="Espace réservé du contenu 2"/>
          <p:cNvSpPr>
            <a:spLocks noGrp="1"/>
          </p:cNvSpPr>
          <p:nvPr>
            <p:ph idx="1"/>
            <p:custDataLst>
              <p:tags r:id="rId2"/>
            </p:custDataLst>
          </p:nvPr>
        </p:nvSpPr>
        <p:spPr>
          <a:xfrm>
            <a:off x="1845940" y="1905000"/>
            <a:ext cx="8820474" cy="4620344"/>
          </a:xfrm>
        </p:spPr>
        <p:txBody>
          <a:bodyPr>
            <a:normAutofit fontScale="47500" lnSpcReduction="20000"/>
          </a:bodyPr>
          <a:lstStyle/>
          <a:p>
            <a:pPr marL="0" indent="0">
              <a:buNone/>
            </a:pPr>
            <a:r>
              <a:rPr lang="fr-CA" sz="5600" dirty="0"/>
              <a:t>1- nombre de jours ouvrables compris durant le contrat: Jours de classe et journées pédagogiques;</a:t>
            </a:r>
          </a:p>
          <a:p>
            <a:pPr marL="0" indent="0">
              <a:buNone/>
            </a:pPr>
            <a:endParaRPr lang="fr-CA" sz="5600" dirty="0"/>
          </a:p>
          <a:p>
            <a:pPr marL="0" indent="0">
              <a:buNone/>
            </a:pPr>
            <a:r>
              <a:rPr lang="fr-CA" sz="5600" dirty="0"/>
              <a:t>2- Nombre d'heures d'enseignement à la leçon;</a:t>
            </a:r>
          </a:p>
          <a:p>
            <a:pPr marL="0" indent="0">
              <a:buNone/>
            </a:pPr>
            <a:endParaRPr lang="fr-CA" sz="5600" dirty="0"/>
          </a:p>
          <a:p>
            <a:pPr marL="0" indent="0">
              <a:buNone/>
            </a:pPr>
            <a:r>
              <a:rPr lang="fr-CA" sz="5600" dirty="0"/>
              <a:t>3- Nombre d'heures de la tâche éducative d'un enseignant à temps plein pour la même période:</a:t>
            </a:r>
          </a:p>
          <a:p>
            <a:pPr marL="0" indent="0">
              <a:buNone/>
            </a:pPr>
            <a:endParaRPr lang="fr-CA" sz="5600" dirty="0"/>
          </a:p>
          <a:p>
            <a:pPr marL="0" indent="0">
              <a:buNone/>
            </a:pPr>
            <a:r>
              <a:rPr lang="fr-CA" sz="5600" dirty="0"/>
              <a:t>	Le maximum annuel est </a:t>
            </a:r>
            <a:r>
              <a:rPr lang="fr-CA" sz="5600" u="sng" dirty="0"/>
              <a:t>828 heures</a:t>
            </a:r>
            <a:r>
              <a:rPr lang="fr-CA" sz="5600" dirty="0"/>
              <a:t>. Il faut ajuster ce nombre au prorata de votre période de contrat.</a:t>
            </a:r>
          </a:p>
          <a:p>
            <a:pPr marL="0" indent="0">
              <a:buNone/>
            </a:pPr>
            <a:endParaRPr lang="fr-CA" sz="5600" u="sng" dirty="0"/>
          </a:p>
          <a:p>
            <a:pPr marL="0" indent="0">
              <a:buNone/>
            </a:pPr>
            <a:endParaRPr lang="fr-CA" u="sng" dirty="0"/>
          </a:p>
        </p:txBody>
      </p:sp>
    </p:spTree>
    <p:extLst>
      <p:ext uri="{BB962C8B-B14F-4D97-AF65-F5344CB8AC3E}">
        <p14:creationId xmlns:p14="http://schemas.microsoft.com/office/powerpoint/2010/main" val="3723409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701924" y="624110"/>
            <a:ext cx="9799692" cy="1280890"/>
          </a:xfrm>
        </p:spPr>
        <p:txBody>
          <a:bodyPr/>
          <a:lstStyle/>
          <a:p>
            <a:r>
              <a:rPr lang="fr-CA" dirty="0">
                <a:solidFill>
                  <a:schemeClr val="tx1"/>
                </a:solidFill>
              </a:rPr>
              <a:t>L’inscription à la LPE (5-1.14 1.) </a:t>
            </a:r>
            <a:br>
              <a:rPr lang="fr-CA" i="1" dirty="0">
                <a:solidFill>
                  <a:schemeClr val="tx1"/>
                </a:solidFill>
              </a:rPr>
            </a:br>
            <a:r>
              <a:rPr lang="fr-CA" sz="2400" i="1" dirty="0">
                <a:solidFill>
                  <a:schemeClr val="tx1"/>
                </a:solidFill>
              </a:rPr>
              <a:t>Calcul du nombre de jours sous contrat à la leçon </a:t>
            </a:r>
            <a:r>
              <a:rPr lang="fr-CA" sz="2400" b="1" i="1" u="sng" dirty="0">
                <a:solidFill>
                  <a:schemeClr val="tx1"/>
                </a:solidFill>
              </a:rPr>
              <a:t>au primaire</a:t>
            </a:r>
          </a:p>
        </p:txBody>
      </p:sp>
      <p:sp>
        <p:nvSpPr>
          <p:cNvPr id="3" name="Espace réservé du contenu 2"/>
          <p:cNvSpPr>
            <a:spLocks noGrp="1"/>
          </p:cNvSpPr>
          <p:nvPr>
            <p:ph idx="1"/>
            <p:custDataLst>
              <p:tags r:id="rId2"/>
            </p:custDataLst>
          </p:nvPr>
        </p:nvSpPr>
        <p:spPr>
          <a:xfrm>
            <a:off x="1845940" y="1905000"/>
            <a:ext cx="9217024" cy="4620344"/>
          </a:xfrm>
        </p:spPr>
        <p:txBody>
          <a:bodyPr>
            <a:normAutofit fontScale="25000" lnSpcReduction="20000"/>
          </a:bodyPr>
          <a:lstStyle/>
          <a:p>
            <a:pPr marL="0" indent="0">
              <a:buNone/>
            </a:pPr>
            <a:r>
              <a:rPr lang="fr-CA" sz="7200" dirty="0"/>
              <a:t>Exemple concret pour le primaire:</a:t>
            </a:r>
          </a:p>
          <a:p>
            <a:pPr marL="0" indent="0">
              <a:buNone/>
            </a:pPr>
            <a:r>
              <a:rPr lang="fr-CA" sz="7200" dirty="0"/>
              <a:t>J'effectue 30 périodes de 60 min du 5 septembre 2017 au 13 octobre 2017.</a:t>
            </a:r>
          </a:p>
          <a:p>
            <a:pPr marL="0" indent="0">
              <a:buNone/>
            </a:pPr>
            <a:endParaRPr lang="fr-CA" sz="7200" dirty="0"/>
          </a:p>
          <a:p>
            <a:pPr marL="0" indent="0">
              <a:buNone/>
            </a:pPr>
            <a:r>
              <a:rPr lang="fr-CA" sz="7200" dirty="0"/>
              <a:t>1- nombre de jours ouvrables = 28 jours</a:t>
            </a:r>
          </a:p>
          <a:p>
            <a:pPr marL="0" indent="0">
              <a:buNone/>
            </a:pPr>
            <a:r>
              <a:rPr lang="fr-CA" sz="7200" dirty="0"/>
              <a:t>2- nombre d'heures à la leçon = 30 heures</a:t>
            </a:r>
          </a:p>
          <a:p>
            <a:pPr marL="0" indent="0">
              <a:buNone/>
            </a:pPr>
            <a:r>
              <a:rPr lang="fr-CA" sz="7200" dirty="0"/>
              <a:t>3- Nombre d'heures d'un enseignant à temps plein:</a:t>
            </a:r>
          </a:p>
          <a:p>
            <a:pPr marL="0" indent="0">
              <a:buNone/>
            </a:pPr>
            <a:endParaRPr lang="fr-CA" sz="7200" dirty="0"/>
          </a:p>
          <a:p>
            <a:pPr marL="0" indent="0">
              <a:buNone/>
            </a:pPr>
            <a:r>
              <a:rPr lang="fr-CA" sz="7200" dirty="0"/>
              <a:t>•	28 jours / 200 jours (année complète) = 0.14 % d'une année</a:t>
            </a:r>
          </a:p>
          <a:p>
            <a:pPr marL="0" indent="0">
              <a:buNone/>
            </a:pPr>
            <a:r>
              <a:rPr lang="fr-CA" sz="7200" dirty="0"/>
              <a:t>•	0.14 x 828 = 115.92 heures</a:t>
            </a:r>
          </a:p>
          <a:p>
            <a:pPr marL="0" indent="0">
              <a:buNone/>
            </a:pPr>
            <a:endParaRPr lang="fr-CA" sz="7200" dirty="0"/>
          </a:p>
          <a:p>
            <a:pPr marL="0" indent="0">
              <a:buNone/>
            </a:pPr>
            <a:r>
              <a:rPr lang="fr-CA" sz="7200" dirty="0"/>
              <a:t>ancienneté= </a:t>
            </a:r>
            <a:r>
              <a:rPr lang="fr-CA" sz="7200" dirty="0" err="1"/>
              <a:t>nbre</a:t>
            </a:r>
            <a:r>
              <a:rPr lang="fr-CA" sz="7200" dirty="0"/>
              <a:t> jours ouvrables x (</a:t>
            </a:r>
            <a:r>
              <a:rPr lang="fr-CA" sz="7200" dirty="0" err="1"/>
              <a:t>nbre</a:t>
            </a:r>
            <a:r>
              <a:rPr lang="fr-CA" sz="7200" dirty="0"/>
              <a:t> heures leçon / </a:t>
            </a:r>
            <a:r>
              <a:rPr lang="fr-CA" sz="7200" dirty="0" err="1"/>
              <a:t>nbre</a:t>
            </a:r>
            <a:r>
              <a:rPr lang="fr-CA" sz="7200" dirty="0"/>
              <a:t> temps plein)</a:t>
            </a:r>
          </a:p>
          <a:p>
            <a:pPr marL="0" indent="0">
              <a:buNone/>
            </a:pPr>
            <a:r>
              <a:rPr lang="fr-CA" sz="7200" dirty="0"/>
              <a:t>ancienneté = 28 x (30/115.92)</a:t>
            </a:r>
          </a:p>
          <a:p>
            <a:pPr marL="0" indent="0">
              <a:buNone/>
            </a:pPr>
            <a:r>
              <a:rPr lang="fr-CA" sz="7200" dirty="0"/>
              <a:t>ancienneté = </a:t>
            </a:r>
            <a:r>
              <a:rPr lang="fr-CA" sz="7200" b="1" dirty="0"/>
              <a:t>7.25 jours</a:t>
            </a:r>
          </a:p>
          <a:p>
            <a:pPr marL="0" indent="0">
              <a:buNone/>
            </a:pPr>
            <a:endParaRPr lang="fr-CA" u="sng" dirty="0"/>
          </a:p>
        </p:txBody>
      </p:sp>
    </p:spTree>
    <p:extLst>
      <p:ext uri="{BB962C8B-B14F-4D97-AF65-F5344CB8AC3E}">
        <p14:creationId xmlns:p14="http://schemas.microsoft.com/office/powerpoint/2010/main" val="2906873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701924" y="624110"/>
            <a:ext cx="9799692" cy="1280890"/>
          </a:xfrm>
        </p:spPr>
        <p:txBody>
          <a:bodyPr/>
          <a:lstStyle/>
          <a:p>
            <a:r>
              <a:rPr lang="fr-CA" dirty="0">
                <a:solidFill>
                  <a:schemeClr val="tx1"/>
                </a:solidFill>
              </a:rPr>
              <a:t>L’inscription à la LPE (5-1.14 1.) </a:t>
            </a:r>
            <a:br>
              <a:rPr lang="fr-CA" i="1" dirty="0">
                <a:solidFill>
                  <a:schemeClr val="tx1"/>
                </a:solidFill>
              </a:rPr>
            </a:br>
            <a:r>
              <a:rPr lang="fr-CA" sz="2400" i="1" dirty="0">
                <a:solidFill>
                  <a:schemeClr val="tx1"/>
                </a:solidFill>
              </a:rPr>
              <a:t>Calcul du nombre de jours sous contrat à la leçon </a:t>
            </a:r>
            <a:r>
              <a:rPr lang="fr-CA" sz="2400" b="1" i="1" u="sng" dirty="0">
                <a:solidFill>
                  <a:schemeClr val="tx1"/>
                </a:solidFill>
              </a:rPr>
              <a:t>au secondaire</a:t>
            </a:r>
          </a:p>
        </p:txBody>
      </p:sp>
      <p:sp>
        <p:nvSpPr>
          <p:cNvPr id="3" name="Espace réservé du contenu 2"/>
          <p:cNvSpPr>
            <a:spLocks noGrp="1"/>
          </p:cNvSpPr>
          <p:nvPr>
            <p:ph idx="1"/>
            <p:custDataLst>
              <p:tags r:id="rId2"/>
            </p:custDataLst>
          </p:nvPr>
        </p:nvSpPr>
        <p:spPr>
          <a:xfrm>
            <a:off x="1845940" y="1905000"/>
            <a:ext cx="8820474" cy="4620344"/>
          </a:xfrm>
        </p:spPr>
        <p:txBody>
          <a:bodyPr>
            <a:normAutofit fontScale="47500" lnSpcReduction="20000"/>
          </a:bodyPr>
          <a:lstStyle/>
          <a:p>
            <a:pPr marL="0" indent="0">
              <a:buNone/>
            </a:pPr>
            <a:r>
              <a:rPr lang="fr-CA" sz="5600" dirty="0"/>
              <a:t>1- nombre de jours ouvrables compris durant le contrat: Jours de classe et journées pédagogiques;</a:t>
            </a:r>
          </a:p>
          <a:p>
            <a:pPr marL="0" indent="0">
              <a:buNone/>
            </a:pPr>
            <a:endParaRPr lang="fr-CA" sz="5600" dirty="0"/>
          </a:p>
          <a:p>
            <a:pPr marL="0" indent="0">
              <a:buNone/>
            </a:pPr>
            <a:r>
              <a:rPr lang="fr-CA" sz="5600" dirty="0"/>
              <a:t>2- Nombre d'heures d'enseignement à la leçon;</a:t>
            </a:r>
          </a:p>
          <a:p>
            <a:pPr marL="0" indent="0">
              <a:buNone/>
            </a:pPr>
            <a:endParaRPr lang="fr-CA" sz="5600" dirty="0"/>
          </a:p>
          <a:p>
            <a:pPr marL="0" indent="0">
              <a:buNone/>
            </a:pPr>
            <a:r>
              <a:rPr lang="fr-CA" sz="5600" dirty="0"/>
              <a:t>3- Nombre d'heures de la tâche éducative d'un enseignant à temps plein pour la même période:</a:t>
            </a:r>
          </a:p>
          <a:p>
            <a:pPr marL="0" indent="0">
              <a:buNone/>
            </a:pPr>
            <a:endParaRPr lang="fr-CA" sz="5600" dirty="0"/>
          </a:p>
          <a:p>
            <a:pPr marL="0" indent="0">
              <a:buNone/>
            </a:pPr>
            <a:r>
              <a:rPr lang="fr-CA" sz="5600" dirty="0"/>
              <a:t>	Le maximum annuel est </a:t>
            </a:r>
            <a:r>
              <a:rPr lang="fr-CA" sz="5600" u="sng" dirty="0"/>
              <a:t>720 heures</a:t>
            </a:r>
            <a:r>
              <a:rPr lang="fr-CA" sz="5600" dirty="0"/>
              <a:t>. Il faut ajuster ce nombre au prorata de votre période de contrat.</a:t>
            </a:r>
          </a:p>
          <a:p>
            <a:pPr marL="0" indent="0">
              <a:buNone/>
            </a:pPr>
            <a:endParaRPr lang="fr-CA" sz="5600" u="sng" dirty="0"/>
          </a:p>
          <a:p>
            <a:pPr marL="0" indent="0">
              <a:buNone/>
            </a:pPr>
            <a:endParaRPr lang="fr-CA" u="sng" dirty="0"/>
          </a:p>
        </p:txBody>
      </p:sp>
    </p:spTree>
    <p:extLst>
      <p:ext uri="{BB962C8B-B14F-4D97-AF65-F5344CB8AC3E}">
        <p14:creationId xmlns:p14="http://schemas.microsoft.com/office/powerpoint/2010/main" val="164873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360</TotalTime>
  <Words>2366</Words>
  <Application>Microsoft Office PowerPoint</Application>
  <PresentationFormat>Personnalisé</PresentationFormat>
  <Paragraphs>170</Paragraphs>
  <Slides>24</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24</vt:i4>
      </vt:variant>
    </vt:vector>
  </HeadingPairs>
  <TitlesOfParts>
    <vt:vector size="32" baseType="lpstr">
      <vt:lpstr>Arial</vt:lpstr>
      <vt:lpstr>Calibri</vt:lpstr>
      <vt:lpstr>Century Gothic</vt:lpstr>
      <vt:lpstr>Corbel</vt:lpstr>
      <vt:lpstr>Courier New</vt:lpstr>
      <vt:lpstr>Times New Roman</vt:lpstr>
      <vt:lpstr>Wingdings 3</vt:lpstr>
      <vt:lpstr>Brin</vt:lpstr>
      <vt:lpstr>LA LISTE DE PRIORITÉ D’EMPLOI (LPE) Au secteur jeune</vt:lpstr>
      <vt:lpstr>IMPORTANT !</vt:lpstr>
      <vt:lpstr>L’inscription à la LPE (5-1.14 1.)</vt:lpstr>
      <vt:lpstr>L’inscription à la LPE (5-1.14 1.)  La période de référence</vt:lpstr>
      <vt:lpstr>L’inscription à la LPE (5-1.14 1.)  Calcul du nombre de jours sous contrat à temps partiel</vt:lpstr>
      <vt:lpstr>L’inscription à la LPE (5-1.14 1.)  Calcul du nombre de jours sous contrat à la leçon</vt:lpstr>
      <vt:lpstr>L’inscription à la LPE (5-1.14 1.)  Calcul du nombre de jours sous contrat à la leçon au primaire</vt:lpstr>
      <vt:lpstr>L’inscription à la LPE (5-1.14 1.)  Calcul du nombre de jours sous contrat à la leçon au primaire</vt:lpstr>
      <vt:lpstr>L’inscription à la LPE (5-1.14 1.)  Calcul du nombre de jours sous contrat à la leçon au secondaire</vt:lpstr>
      <vt:lpstr>L’inscription à la LPE (5-1.14 1.)  Calcul du nombre de jours sous contrat à la leçon au secondaire</vt:lpstr>
      <vt:lpstr>L’inscription à la LPE (5-1.14 1.) L’évaluation globale positive</vt:lpstr>
      <vt:lpstr>L’inscription à la LPE (5-1.14 1.) L’évaluation globale positive</vt:lpstr>
      <vt:lpstr>L’inscription à la LPE (5-1.14 1.) L’évaluation globale positive</vt:lpstr>
      <vt:lpstr>L’inscription à la LPE (5-1.14 1.) La mise à jour de la LPE</vt:lpstr>
      <vt:lpstr>Nouvelle inscription à la LPE (5-1.14 2.) La date d’entrée</vt:lpstr>
      <vt:lpstr>Nouvelle inscription à la LPE (5-1.14 2.) La date d’entrée</vt:lpstr>
      <vt:lpstr>Nouvelle inscription à la LPE (5-1.14 2.) Le champ d’enseignement</vt:lpstr>
      <vt:lpstr>Nouvelle inscription à la LPE (5-1.14 2.) Les critères de capacité (5-3.13 A) et C))</vt:lpstr>
      <vt:lpstr>Nouvelle inscription à la LPE (5-1.14 2.) En cas d’égalité ?</vt:lpstr>
      <vt:lpstr>Nouvelle inscription à la LPE (5-1.14 2.) Comment changer de champ après l’inscription ?</vt:lpstr>
      <vt:lpstr>La radiation de la LPE (5-1.14 4.)</vt:lpstr>
      <vt:lpstr>La radiation de la LPE (5-1.14 4.)</vt:lpstr>
      <vt:lpstr>La radiation de la LPE (5-1.14 4.)</vt:lpstr>
      <vt:lpstr>Vous avez des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LISTE DE PRIORITÉ D’EMPLOI (LPE) ET SON UTILISATION  Au secteur jeune</dc:title>
  <dc:creator>Sophie Veilleux</dc:creator>
  <cp:lastModifiedBy>Reception</cp:lastModifiedBy>
  <cp:revision>31</cp:revision>
  <cp:lastPrinted>2018-09-18T14:44:32Z</cp:lastPrinted>
  <dcterms:created xsi:type="dcterms:W3CDTF">2017-08-31T18:56:31Z</dcterms:created>
  <dcterms:modified xsi:type="dcterms:W3CDTF">2019-11-28T14:14:48Z</dcterms:modified>
</cp:coreProperties>
</file>