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1" r:id="rId5"/>
    <p:sldId id="267" r:id="rId6"/>
    <p:sldId id="260" r:id="rId7"/>
    <p:sldId id="269" r:id="rId8"/>
    <p:sldId id="268" r:id="rId9"/>
    <p:sldId id="270" r:id="rId10"/>
    <p:sldId id="271" r:id="rId11"/>
    <p:sldId id="272" r:id="rId12"/>
    <p:sldId id="277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1" r:id="rId21"/>
  </p:sldIdLst>
  <p:sldSz cx="12188825" cy="6858000"/>
  <p:notesSz cx="6858000" cy="92964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3" autoAdjust="0"/>
    <p:restoredTop sz="94599" autoAdjust="0"/>
  </p:normalViewPr>
  <p:slideViewPr>
    <p:cSldViewPr>
      <p:cViewPr varScale="1">
        <p:scale>
          <a:sx n="90" d="100"/>
          <a:sy n="90" d="100"/>
        </p:scale>
        <p:origin x="456" y="9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964" y="11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5D827C-F71B-4FAA-84BC-917529DF4329}" type="datetime1">
              <a:rPr lang="fr-FR" smtClean="0"/>
              <a:t>26/11/2019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984F1A2-98F1-4AAD-8956-BAF80D48A1C7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69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199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62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855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9700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981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20D5-CF6D-4B1C-8324-0664538FDE84}" type="datetimeFigureOut">
              <a:rPr lang="fr-CA" smtClean="0"/>
              <a:t>2019-11-26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fld id="{013F7A81-4DFD-495B-8BAE-582A4AC8AD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851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5566FB-92D9-46E9-95A3-CDDB8CB94D13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049603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5566FB-92D9-46E9-95A3-CDDB8CB94D13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2565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5566FB-92D9-46E9-95A3-CDDB8CB94D13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981528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5566FB-92D9-46E9-95A3-CDDB8CB94D13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89710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5566FB-92D9-46E9-95A3-CDDB8CB94D13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307196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A1D981B-D3A3-497E-BC67-191FCCDBE316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9670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08589C-3B69-4935-B412-7B0893506FA8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8243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grpSp>
        <p:nvGrpSpPr>
          <p:cNvPr id="160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e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2" name="Forme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3" name="Forme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4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5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6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7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8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1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2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3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4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D1C083-4B34-4C24-91E0-F3160739F774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85" name="Espace réservé du contenu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CD586A4-430F-4797-A59B-7C92688517EB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323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5566FB-92D9-46E9-95A3-CDDB8CB94D13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9921888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4C14F0-23A2-43FA-A599-72FEEB0EE877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8445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ED1C083-4B34-4C24-91E0-F3160739F774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0769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5566FB-92D9-46E9-95A3-CDDB8CB94D13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1881028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890C5EC-C51F-4B37-BDAD-16058E18944C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534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268249-7BF8-4D2A-A3F5-744482FD3EED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23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ED6296-26BA-4900-81FF-35012AFF5636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056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786"/>
            <a:ext cx="2356060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5566FB-92D9-46E9-95A3-CDDB8CB94D13}" type="datetime1">
              <a:rPr lang="fr-FR" noProof="0" smtClean="0"/>
              <a:t>26/11/2019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8524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  <p:sldLayoutId id="2147483955" r:id="rId15"/>
    <p:sldLayoutId id="2147483956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hyperlink" Target="http://legisquebec.gouv.qc.ca/fr/ShowDoc/cs/I-13.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hyperlink" Target="http://legisquebec.gouv.qc.ca/fr/ShowDoc/cs/I-13.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image" Target="../media/image6.emf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7.png"/><Relationship Id="rId4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hyperlink" Target="mailto:kimdesnoyers@sehy.qc.c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ehy.qc.ca/wp-content/uploads/2019/11/5-3.21-textes-finaux-adopt%C3%A9s-locale-2012-et-suivantes.pdf" TargetMode="External"/><Relationship Id="rId3" Type="http://schemas.openxmlformats.org/officeDocument/2006/relationships/slideLayout" Target="../slideLayouts/slideLayout6.xml"/><Relationship Id="rId7" Type="http://schemas.openxmlformats.org/officeDocument/2006/relationships/hyperlink" Target="http://sehy.qc.ca/wp-content/uploads/2019/11/5-1.14-Modifi%C3%A9e-locale-2012-et-suivantes.pdf" TargetMode="Externa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hyperlink" Target="https://sehy.qc.ca/wp-content/uploads/2019/11/ENTENTE-LOCALE-2012-ET-LES-SUIVANTES-sehy_1.pdf" TargetMode="External"/><Relationship Id="rId5" Type="http://schemas.openxmlformats.org/officeDocument/2006/relationships/hyperlink" Target="https://sehy.qc.ca/wp-content/uploads/2019/11/2016-06-30-FAE-Con_2015-2020_signature_Final.pdf" TargetMode="External"/><Relationship Id="rId4" Type="http://schemas.openxmlformats.org/officeDocument/2006/relationships/notesSlide" Target="../notesSlides/notesSlide4.xml"/><Relationship Id="rId9" Type="http://schemas.openxmlformats.org/officeDocument/2006/relationships/hyperlink" Target="http://legisquebec.gouv.qc.ca/fr/ShowDoc/cs/I-13.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 rtlCol="0"/>
          <a:lstStyle/>
          <a:p>
            <a:pPr rtl="0"/>
            <a:r>
              <a:rPr lang="fr-FR" dirty="0"/>
              <a:t>LES TYPES DE CONTRATS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2413" y="5589240"/>
            <a:ext cx="9143999" cy="1066800"/>
          </a:xfrm>
        </p:spPr>
        <p:txBody>
          <a:bodyPr>
            <a:normAutofit/>
          </a:bodyPr>
          <a:lstStyle/>
          <a:p>
            <a:r>
              <a:rPr lang="fr-CA" dirty="0"/>
              <a:t>Par Sophie Veilleux</a:t>
            </a:r>
          </a:p>
          <a:p>
            <a:r>
              <a:rPr lang="fr-CA" dirty="0"/>
              <a:t>Syndicat de l’enseignement de la Haute-Yamaska, septembre 2018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 contrat d’engagement à temps partiel</a:t>
            </a:r>
          </a:p>
        </p:txBody>
      </p:sp>
    </p:spTree>
    <p:extLst>
      <p:ext uri="{BB962C8B-B14F-4D97-AF65-F5344CB8AC3E}">
        <p14:creationId xmlns:p14="http://schemas.microsoft.com/office/powerpoint/2010/main" val="43267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Le contrat d’engagement à temps partiel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/>
              <a:t>Contrat octroyé à l’enseignant employé pour:</a:t>
            </a:r>
          </a:p>
          <a:p>
            <a:pPr lvl="1"/>
            <a:r>
              <a:rPr lang="fr-CA" sz="2400" dirty="0"/>
              <a:t>Une année scolaire non complète, ou;</a:t>
            </a:r>
          </a:p>
          <a:p>
            <a:pPr lvl="1"/>
            <a:r>
              <a:rPr lang="fr-CA" sz="2400" dirty="0"/>
              <a:t>Une semaine scolaire non complète, ou;</a:t>
            </a:r>
          </a:p>
          <a:p>
            <a:pPr lvl="1"/>
            <a:r>
              <a:rPr lang="fr-CA" sz="2400" dirty="0"/>
              <a:t>Une journée scolaire non complète.</a:t>
            </a:r>
          </a:p>
          <a:p>
            <a:pPr lvl="1"/>
            <a:endParaRPr lang="fr-CA" sz="2400" dirty="0"/>
          </a:p>
          <a:p>
            <a:r>
              <a:rPr lang="fr-CA" sz="2400" dirty="0"/>
              <a:t>Il est important de savoir qu’un contrat d’engagement à temps partiel peut être octroyé pour 100 % de tâche, pour l’année scolaire complète, dans le cas d’un remplacement.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34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17948" y="624110"/>
            <a:ext cx="9583668" cy="1280890"/>
          </a:xfrm>
        </p:spPr>
        <p:txBody>
          <a:bodyPr>
            <a:normAutofit/>
          </a:bodyPr>
          <a:lstStyle/>
          <a:p>
            <a:r>
              <a:rPr lang="fr-CA" dirty="0"/>
              <a:t>Le contrat d’engagement à temps partiel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Il faut être légalement qualifié afin d’obtenir un contrat d’engagement à temps partiel, sauf si la CSVDC obtient une tolérance d’engagement (articles 23 et 25 de la </a:t>
            </a:r>
            <a:r>
              <a:rPr lang="fr-CA" dirty="0">
                <a:hlinkClick r:id="rId4"/>
              </a:rPr>
              <a:t>LIP</a:t>
            </a:r>
            <a:r>
              <a:rPr lang="fr-CA" dirty="0"/>
              <a:t>);</a:t>
            </a:r>
          </a:p>
          <a:p>
            <a:pPr lvl="1"/>
            <a:r>
              <a:rPr lang="fr-CA" dirty="0"/>
              <a:t>Dans le cas de l’enseignant non légalement qualifié, c’est à la CSVDC de faire une demande de tolérance d’engagement.</a:t>
            </a:r>
          </a:p>
          <a:p>
            <a:pPr lvl="1"/>
            <a:endParaRPr lang="fr-CA" dirty="0"/>
          </a:p>
          <a:p>
            <a:r>
              <a:rPr lang="fr-CA" dirty="0"/>
              <a:t>Pour être légalement qualifié, il faut être titulaire d’une des trois qualifications légales suivantes:</a:t>
            </a:r>
          </a:p>
          <a:p>
            <a:pPr lvl="1"/>
            <a:r>
              <a:rPr lang="fr-CA" dirty="0">
                <a:solidFill>
                  <a:schemeClr val="tx1"/>
                </a:solidFill>
              </a:rPr>
              <a:t> Autorisation provisoire d’enseigner;</a:t>
            </a:r>
          </a:p>
          <a:p>
            <a:pPr lvl="1"/>
            <a:r>
              <a:rPr lang="fr-CA" dirty="0">
                <a:solidFill>
                  <a:schemeClr val="tx1"/>
                </a:solidFill>
              </a:rPr>
              <a:t>Permis d’enseigner;</a:t>
            </a:r>
          </a:p>
          <a:p>
            <a:pPr lvl="1"/>
            <a:r>
              <a:rPr lang="fr-CA" dirty="0">
                <a:solidFill>
                  <a:schemeClr val="tx1"/>
                </a:solidFill>
              </a:rPr>
              <a:t>Brevet d’enseignement.</a:t>
            </a:r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7106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Le contrat d’engagement à temps partiel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592250" y="2133599"/>
            <a:ext cx="3709450" cy="4501695"/>
          </a:xfrm>
          <a:prstGeom prst="rect">
            <a:avLst/>
          </a:prstGeo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859517" y="2125662"/>
            <a:ext cx="3545644" cy="450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2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 contrat d’engagement à temps partiel</a:t>
            </a:r>
            <a:br>
              <a:rPr lang="fr-CA" dirty="0"/>
            </a:br>
            <a:r>
              <a:rPr lang="fr-CA" sz="2400" dirty="0"/>
              <a:t>La rémunération (EN 6-5.03 p. 116)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15642" y="1900188"/>
            <a:ext cx="4419599" cy="4265116"/>
          </a:xfrm>
        </p:spPr>
        <p:txBody>
          <a:bodyPr>
            <a:normAutofit fontScale="85000" lnSpcReduction="10000"/>
          </a:bodyPr>
          <a:lstStyle/>
          <a:p>
            <a:r>
              <a:rPr lang="fr-CA" sz="2600" dirty="0"/>
              <a:t>L’enseignant sous contrat à temps partiel reçoit un pourcentage de salaire équivalent au pourcentage de tâche de son contrat à temps partiel.</a:t>
            </a:r>
          </a:p>
          <a:p>
            <a:r>
              <a:rPr lang="fr-CA" sz="2600" dirty="0"/>
              <a:t>L’enseignant doit participer à un nombre de rencontres collectives et de journées pédagogiques proportionnel au pourcentage de contrat.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6" name="Espace réservé du contenu 3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6246813" y="1905000"/>
            <a:ext cx="5550836" cy="39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6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 contrat à temps partiel</a:t>
            </a:r>
            <a:br>
              <a:rPr lang="fr-CA" dirty="0"/>
            </a:br>
            <a:r>
              <a:rPr lang="fr-CA" i="1" dirty="0"/>
              <a:t>Le remplacement à durée indéterminée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2414" y="1905000"/>
            <a:ext cx="9756574" cy="4267200"/>
          </a:xfrm>
        </p:spPr>
        <p:txBody>
          <a:bodyPr>
            <a:normAutofit/>
          </a:bodyPr>
          <a:lstStyle/>
          <a:p>
            <a:r>
              <a:rPr lang="fr-CA" dirty="0"/>
              <a:t>Lorsque vous acceptez le remplacement d’un enseignant pour une durée indéterminée, la CSVDC doit vous octroyer un contrat d’engagement à temps partiel:</a:t>
            </a:r>
          </a:p>
          <a:p>
            <a:pPr lvl="1"/>
            <a:r>
              <a:rPr lang="fr-CA" dirty="0"/>
              <a:t>S’il est prédéterminé que le remplacement soit de 2 mois (de calendrier) ou plus;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Si le remplacement se prolonge jusqu’à 2 mois (de calendrier) ou plus.</a:t>
            </a:r>
          </a:p>
          <a:p>
            <a:r>
              <a:rPr lang="fr-CA" dirty="0"/>
              <a:t>Par exemple, si j’accepte un remplacement qui doit commencer le 5 octobre 2017, la CSVDC doit m’octroyer un contrat à temps partiel si le remplacement se prolonge jusqu’au 5 décembre 2017 ou plus tard.</a:t>
            </a:r>
          </a:p>
          <a:p>
            <a:r>
              <a:rPr lang="fr-CA" dirty="0"/>
              <a:t>Le remplaçant a droit à 3 journées d’absence sans que cela interrompe la période de 2 mois de remplacement.</a:t>
            </a:r>
          </a:p>
        </p:txBody>
      </p:sp>
    </p:spTree>
    <p:extLst>
      <p:ext uri="{BB962C8B-B14F-4D97-AF65-F5344CB8AC3E}">
        <p14:creationId xmlns:p14="http://schemas.microsoft.com/office/powerpoint/2010/main" val="417200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2412" y="1905000"/>
            <a:ext cx="9828583" cy="2667000"/>
          </a:xfrm>
        </p:spPr>
        <p:txBody>
          <a:bodyPr>
            <a:normAutofit/>
          </a:bodyPr>
          <a:lstStyle/>
          <a:p>
            <a:r>
              <a:rPr lang="fr-CA" dirty="0"/>
              <a:t>Le contrat d’enseignement à la leçon</a:t>
            </a:r>
          </a:p>
        </p:txBody>
      </p:sp>
    </p:spTree>
    <p:extLst>
      <p:ext uri="{BB962C8B-B14F-4D97-AF65-F5344CB8AC3E}">
        <p14:creationId xmlns:p14="http://schemas.microsoft.com/office/powerpoint/2010/main" val="400918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Le contrat d’enseignement à la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La CSVDC peut octroyer un contrat à la leçon à l’enseignant qu’elle engage pour un pourcentage de tâche inférieur à 33,33 %.</a:t>
            </a:r>
          </a:p>
          <a:p>
            <a:r>
              <a:rPr lang="fr-CA" dirty="0"/>
              <a:t>Le contrat d’engagement se termine automatiquement, </a:t>
            </a:r>
            <a:r>
              <a:rPr lang="fr-CA" u="sng" dirty="0"/>
              <a:t>au plus tard, </a:t>
            </a:r>
            <a:r>
              <a:rPr lang="fr-CA" dirty="0"/>
              <a:t>le 30 juin de l’année scolaire en cours. </a:t>
            </a:r>
          </a:p>
          <a:p>
            <a:r>
              <a:rPr lang="fr-CA" dirty="0"/>
              <a:t>Le contrat d’engagement à la leçon ne peut pas être octroyé pour le remplacement d’un enseignant.</a:t>
            </a:r>
          </a:p>
          <a:p>
            <a:r>
              <a:rPr lang="fr-CA" dirty="0"/>
              <a:t>Le contrat d’engagement à la leçon </a:t>
            </a:r>
            <a:r>
              <a:rPr lang="fr-CA" u="sng" dirty="0"/>
              <a:t>pour de l’enseignement à domicile</a:t>
            </a:r>
            <a:r>
              <a:rPr lang="fr-CA" dirty="0"/>
              <a:t> n’est pas considéré pour l’inscription à la liste de priorité d’emploi.</a:t>
            </a:r>
          </a:p>
          <a:p>
            <a:r>
              <a:rPr lang="fr-CA" dirty="0"/>
              <a:t>Il n’est pas nécessaire d’être légalement qualifié afin d’obtenir un contrat d’engagement à la leçon (article 23 de la </a:t>
            </a:r>
            <a:r>
              <a:rPr lang="fr-CA" dirty="0">
                <a:hlinkClick r:id="rId4"/>
              </a:rPr>
              <a:t>LIP</a:t>
            </a:r>
            <a:r>
              <a:rPr lang="fr-CA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5122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422004" y="332656"/>
            <a:ext cx="8909366" cy="1280890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chemeClr val="tx1"/>
                </a:solidFill>
              </a:rPr>
              <a:t>Le contrat d’enseignement à la leçon</a:t>
            </a:r>
            <a:br>
              <a:rPr lang="fr-CA" dirty="0">
                <a:solidFill>
                  <a:schemeClr val="tx1"/>
                </a:solidFill>
              </a:rPr>
            </a:br>
            <a:r>
              <a:rPr lang="fr-CA" dirty="0">
                <a:solidFill>
                  <a:schemeClr val="tx1"/>
                </a:solidFill>
              </a:rPr>
              <a:t>La rémunération (EN 6-7.02 p.118)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887428" y="1905000"/>
            <a:ext cx="7974422" cy="4044280"/>
          </a:xfrm>
          <a:prstGeom prst="rect">
            <a:avLst/>
          </a:prstGeom>
        </p:spPr>
      </p:pic>
      <p:sp>
        <p:nvSpPr>
          <p:cNvPr id="7" name="ZoneTexte 6"/>
          <p:cNvSpPr txBox="1"/>
          <p:nvPr>
            <p:custDataLst>
              <p:tags r:id="rId3"/>
            </p:custDataLst>
          </p:nvPr>
        </p:nvSpPr>
        <p:spPr>
          <a:xfrm>
            <a:off x="1773932" y="6093296"/>
            <a:ext cx="1000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000" i="1" dirty="0"/>
              <a:t>Une rémunération additionnelle peut s’appliquer.</a:t>
            </a:r>
          </a:p>
          <a:p>
            <a:pPr>
              <a:lnSpc>
                <a:spcPct val="90000"/>
              </a:lnSpc>
            </a:pPr>
            <a:r>
              <a:rPr lang="fr-CA" sz="2000" i="1" dirty="0"/>
              <a:t>					</a:t>
            </a:r>
            <a:r>
              <a:rPr lang="fr-CA" sz="1400" i="1" dirty="0"/>
              <a:t>Voir le complément d’information à la diapositive suivante </a:t>
            </a:r>
          </a:p>
        </p:txBody>
      </p:sp>
    </p:spTree>
    <p:extLst>
      <p:ext uri="{BB962C8B-B14F-4D97-AF65-F5344CB8AC3E}">
        <p14:creationId xmlns:p14="http://schemas.microsoft.com/office/powerpoint/2010/main" val="227643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>
                <a:solidFill>
                  <a:schemeClr val="tx1"/>
                </a:solidFill>
              </a:rPr>
              <a:t>Le contrat d’enseignement à la leçon</a:t>
            </a:r>
            <a:br>
              <a:rPr lang="fr-CA" dirty="0">
                <a:solidFill>
                  <a:schemeClr val="tx1"/>
                </a:solidFill>
              </a:rPr>
            </a:br>
            <a:r>
              <a:rPr lang="fr-CA" dirty="0">
                <a:solidFill>
                  <a:schemeClr val="tx1"/>
                </a:solidFill>
              </a:rPr>
              <a:t>La rémunération (EN 6-7.02 p.118)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CA" dirty="0"/>
                  <a:t>Les taux s’appliquent pour des périodes de 45 à 60 minutes.</a:t>
                </a:r>
              </a:p>
              <a:p>
                <a:r>
                  <a:rPr lang="fr-CA" dirty="0"/>
                  <a:t>Pour les périodes de moins de 45 minutes ou de plus de 60 minutes, le taux se calcule de la manière suivante:</a:t>
                </a:r>
              </a:p>
              <a:p>
                <a:r>
                  <a:rPr lang="fr-CA" i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Taux</a:t>
                </a:r>
                <a14:m>
                  <m:oMath xmlns:m="http://schemas.openxmlformats.org/officeDocument/2006/math">
                    <m:r>
                      <a:rPr lang="fr-CA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CA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CA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CA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A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𝑛𝑜𝑚𝑏𝑟𝑒</m:t>
                            </m:r>
                            <m:r>
                              <a:rPr lang="fr-CA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fr-CA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𝑚𝑖𝑛𝑢𝑡𝑒𝑠</m:t>
                            </m:r>
                          </m:num>
                          <m:den>
                            <m:r>
                              <a:rPr lang="fr-CA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45</m:t>
                            </m:r>
                          </m:den>
                        </m:f>
                      </m:e>
                    </m:d>
                  </m:oMath>
                </a14:m>
                <a:r>
                  <a:rPr lang="fr-CA" dirty="0">
                    <a:solidFill>
                      <a:srgbClr val="00B050"/>
                    </a:solidFill>
                  </a:rPr>
                  <a:t> x </a:t>
                </a:r>
                <a:r>
                  <a:rPr lang="fr-CA" i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taux prévu au tableau</a:t>
                </a:r>
              </a:p>
              <a:p>
                <a:pPr marL="0" indent="0">
                  <a:buNone/>
                </a:pPr>
                <a:r>
                  <a:rPr lang="fr-CA" dirty="0"/>
                  <a:t>Ex: le taux pour une période de 75 minutes (17 ans de scolarité, le 5 octobre 2018):</a:t>
                </a:r>
              </a:p>
              <a:p>
                <a:pPr marL="0" indent="0">
                  <a:buNone/>
                </a:pPr>
                <a:r>
                  <a:rPr lang="fr-CA" dirty="0"/>
                  <a:t>Taux = (75 ÷ 45) X 59,98 = 99,97 $ par période à la leçon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blipFill rotWithShape="0">
                <a:blip r:embed="rId5"/>
                <a:stretch>
                  <a:fillRect l="-547" t="-48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97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/>
          <a:lstStyle/>
          <a:p>
            <a:pPr algn="ctr" rtl="0"/>
            <a:r>
              <a:rPr lang="fr-FR" dirty="0"/>
              <a:t>Table des matières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 fontScale="77500" lnSpcReduction="20000"/>
          </a:bodyPr>
          <a:lstStyle/>
          <a:p>
            <a:pPr rtl="0"/>
            <a:r>
              <a:rPr lang="fr-FR" sz="4000" dirty="0"/>
              <a:t>Sigles et liens utiles</a:t>
            </a:r>
          </a:p>
          <a:p>
            <a:pPr rtl="0"/>
            <a:r>
              <a:rPr lang="fr-FR" sz="4000" dirty="0"/>
              <a:t>Le contrat d’engagement à temps plein</a:t>
            </a:r>
          </a:p>
          <a:p>
            <a:pPr rtl="0"/>
            <a:r>
              <a:rPr lang="fr-FR" sz="4000" dirty="0"/>
              <a:t>Le contrat d’engagement à temps partiel</a:t>
            </a:r>
          </a:p>
          <a:p>
            <a:pPr lvl="1"/>
            <a:r>
              <a:rPr lang="fr-FR" sz="2800" i="1" dirty="0"/>
              <a:t>Le remplacement indéterminé de plus de 2 mois.</a:t>
            </a:r>
          </a:p>
          <a:p>
            <a:pPr rtl="0"/>
            <a:r>
              <a:rPr lang="fr-FR" sz="4000" dirty="0"/>
              <a:t>Le contrat d’enseignement à la leçon</a:t>
            </a:r>
          </a:p>
          <a:p>
            <a:pPr rtl="0"/>
            <a:r>
              <a:rPr lang="fr-FR" sz="4000" dirty="0"/>
              <a:t>La signature du contrat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 anchor="t" anchorCtr="0"/>
          <a:lstStyle/>
          <a:p>
            <a:pPr algn="ctr"/>
            <a:r>
              <a:rPr lang="fr-CA" dirty="0"/>
              <a:t>Vous avez d’autres questions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N’hésitez pas à joindre Kim Desnoyers par courriel (</a:t>
            </a:r>
            <a:r>
              <a:rPr lang="fr-CA" dirty="0">
                <a:hlinkClick r:id="rId4"/>
              </a:rPr>
              <a:t>kimdesnoyers@sehy.qc.ca</a:t>
            </a:r>
            <a:r>
              <a:rPr lang="fr-CA" dirty="0"/>
              <a:t>) ou par téléphone (450-375-3521)</a:t>
            </a:r>
          </a:p>
        </p:txBody>
      </p:sp>
    </p:spTree>
    <p:extLst>
      <p:ext uri="{BB962C8B-B14F-4D97-AF65-F5344CB8AC3E}">
        <p14:creationId xmlns:p14="http://schemas.microsoft.com/office/powerpoint/2010/main" val="16259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/>
          <a:lstStyle/>
          <a:p>
            <a:pPr rtl="0"/>
            <a:r>
              <a:rPr lang="fr-FR" dirty="0"/>
              <a:t>Les sigles et liens utiles</a:t>
            </a:r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/>
          <a:lstStyle/>
          <a:p>
            <a:pPr rtl="0"/>
            <a:r>
              <a:rPr lang="fr-FR" dirty="0"/>
              <a:t>Les sigles et liens utiles</a:t>
            </a:r>
          </a:p>
        </p:txBody>
      </p:sp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1522414" y="1700808"/>
            <a:ext cx="990059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fr-CA" sz="2400" dirty="0"/>
              <a:t>EN: Entente nationale 2015-2020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fr-CA" sz="2400" dirty="0">
                <a:hlinkClick r:id="rId5"/>
              </a:rPr>
              <a:t>https://sehy.qc.ca/wp-content/uploads/2019/11/2016-06-30-FAE-Con_2015-2020_signature_Final.pdf</a:t>
            </a:r>
            <a:endParaRPr lang="fr-CA" sz="24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fr-CA" sz="24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fr-CA" sz="2400" dirty="0"/>
              <a:t>EL: Entente locale 2012 et suivantes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fr-CA" sz="2400" dirty="0">
                <a:hlinkClick r:id="rId6"/>
              </a:rPr>
              <a:t>https://sehy.qc.ca/wp-content/uploads/2019/11/ENTENTE-LOCALE-2012-ET-LES-SUIVANTES-sehy_1.pdf</a:t>
            </a:r>
            <a:endParaRPr lang="fr-CA" sz="2400" dirty="0"/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fr-CA" sz="2400" dirty="0">
                <a:hlinkClick r:id="rId7"/>
              </a:rPr>
              <a:t>Clause 5-1.14 modifiée</a:t>
            </a:r>
            <a:endParaRPr lang="fr-CA" sz="2400" dirty="0"/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fr-CA" sz="2400" dirty="0">
                <a:hlinkClick r:id="rId8"/>
              </a:rPr>
              <a:t>Clause 5-3.21 modifiée</a:t>
            </a:r>
            <a:endParaRPr lang="fr-CA" sz="2400" dirty="0"/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fr-CA" sz="24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fr-CA" sz="2400" dirty="0"/>
              <a:t>LIP: Loi sur l’instruction publique</a:t>
            </a:r>
          </a:p>
          <a:p>
            <a:pPr marL="800100" lvl="1" indent="-3429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fr-CA" sz="2400" dirty="0">
                <a:hlinkClick r:id="rId9"/>
              </a:rPr>
              <a:t>http://legisquebec.gouv.qc.ca/fr/ShowDoc/cs/I-13.3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/>
          <a:lstStyle/>
          <a:p>
            <a:pPr rtl="0"/>
            <a:r>
              <a:rPr lang="fr-FR" dirty="0"/>
              <a:t>Le contrat d’engagement à temps plein</a:t>
            </a:r>
          </a:p>
        </p:txBody>
      </p:sp>
    </p:spTree>
    <p:extLst>
      <p:ext uri="{BB962C8B-B14F-4D97-AF65-F5344CB8AC3E}">
        <p14:creationId xmlns:p14="http://schemas.microsoft.com/office/powerpoint/2010/main" val="135392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61964" y="624110"/>
            <a:ext cx="9439651" cy="1280890"/>
          </a:xfrm>
        </p:spPr>
        <p:txBody>
          <a:bodyPr rtlCol="0">
            <a:normAutofit/>
          </a:bodyPr>
          <a:lstStyle/>
          <a:p>
            <a:pPr rtl="0"/>
            <a:r>
              <a:rPr lang="fr-FR" dirty="0"/>
              <a:t>Le contrat d’engagement à temps plein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97868" y="2060848"/>
            <a:ext cx="9828583" cy="3786336"/>
          </a:xfrm>
        </p:spPr>
        <p:txBody>
          <a:bodyPr anchor="t" anchorCtr="0">
            <a:normAutofit fontScale="85000" lnSpcReduction="20000"/>
          </a:bodyPr>
          <a:lstStyle/>
          <a:p>
            <a:pPr marL="342900" indent="-342900" algn="just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CA" u="sng" dirty="0">
                <a:ea typeface="Times New Roman" panose="02020603050405020304" pitchFamily="18" charset="0"/>
              </a:rPr>
              <a:t>Sauf pour le remplacement</a:t>
            </a:r>
            <a:r>
              <a:rPr lang="fr-CA" dirty="0">
                <a:ea typeface="Times New Roman" panose="02020603050405020304" pitchFamily="18" charset="0"/>
              </a:rPr>
              <a:t>, la personne que la commission engage, entre le 1</a:t>
            </a:r>
            <a:r>
              <a:rPr lang="fr-CA" baseline="30000" dirty="0">
                <a:ea typeface="Times New Roman" panose="02020603050405020304" pitchFamily="18" charset="0"/>
              </a:rPr>
              <a:t>er</a:t>
            </a:r>
            <a:r>
              <a:rPr lang="fr-CA" dirty="0">
                <a:ea typeface="Times New Roman" panose="02020603050405020304" pitchFamily="18" charset="0"/>
              </a:rPr>
              <a:t> juillet et le 1</a:t>
            </a:r>
            <a:r>
              <a:rPr lang="fr-CA" baseline="30000" dirty="0">
                <a:ea typeface="Times New Roman" panose="02020603050405020304" pitchFamily="18" charset="0"/>
              </a:rPr>
              <a:t>er </a:t>
            </a:r>
            <a:r>
              <a:rPr lang="fr-CA" dirty="0">
                <a:ea typeface="Times New Roman" panose="02020603050405020304" pitchFamily="18" charset="0"/>
              </a:rPr>
              <a:t>décembre, pour accomplir une tâche d'enseignante ou d'enseignant à temps plein, et ce, jusqu'à la fin de l'année scolaire, a droit à un contrat à temps plein effectif à la date prévue de son entrée en service. (EN 5-1.07, p. 17)</a:t>
            </a:r>
          </a:p>
          <a:p>
            <a:pPr marL="342900" indent="-342900" algn="just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fr-CA" dirty="0"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CA" dirty="0"/>
              <a:t>Sous certaines conditions, le contrat d'engagement d'un enseignant qui est employé en tant qu’enseignant à temps plein, est un contrat d'engagement annuel renouvelable tacitement. (EN 5-1.08, p. 17)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CA" dirty="0"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CA" dirty="0">
                <a:ea typeface="Times New Roman" panose="02020603050405020304" pitchFamily="18" charset="0"/>
              </a:rPr>
              <a:t>Pour pouvoir obtenir un contrat d’engagement à temps plein, l’enseignant doit être légalement qualifié (autorisation provisoire d’enseigner, permis d’enseigner ou brevet d’enseignement).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11517" y="548680"/>
            <a:ext cx="9511659" cy="1280890"/>
          </a:xfrm>
        </p:spPr>
        <p:txBody>
          <a:bodyPr>
            <a:normAutofit/>
          </a:bodyPr>
          <a:lstStyle/>
          <a:p>
            <a:r>
              <a:rPr lang="fr-CA" dirty="0"/>
              <a:t>Le contrat d’engagement à temps plein</a:t>
            </a:r>
          </a:p>
        </p:txBody>
      </p:sp>
      <p:pic>
        <p:nvPicPr>
          <p:cNvPr id="12" name="Espace réservé du contenu 11"/>
          <p:cNvPicPr>
            <a:picLocks noGrp="1" noChangeAspect="1"/>
          </p:cNvPicPr>
          <p:nvPr>
            <p:ph sz="half" idx="1"/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494012" y="2133599"/>
            <a:ext cx="3926689" cy="4426907"/>
          </a:xfrm>
          <a:prstGeom prst="rect">
            <a:avLst/>
          </a:prstGeom>
        </p:spPr>
      </p:pic>
      <p:pic>
        <p:nvPicPr>
          <p:cNvPr id="13" name="Espace réservé du contenu 12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555170" y="2125662"/>
            <a:ext cx="4168006" cy="439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8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 contrat d’engagement à temps plein</a:t>
            </a:r>
            <a:br>
              <a:rPr lang="fr-CA" dirty="0"/>
            </a:br>
            <a:r>
              <a:rPr lang="fr-CA" sz="2000" dirty="0"/>
              <a:t>La permanence</a:t>
            </a:r>
            <a:endParaRPr lang="fr-CA" dirty="0"/>
          </a:p>
        </p:txBody>
      </p:sp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1629916" y="1844824"/>
            <a:ext cx="972108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CA" sz="2400" dirty="0"/>
              <a:t>Le contrat d’engagement à temps plein permet d’obtenir la permanence;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A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CA" sz="2400" dirty="0"/>
              <a:t>La permanence est le statut acquis par l'enseignante ou l'enseignant qui a terminé au moins 2 années complètes de service continu à la commission soit à titre d'enseignante ou d'enseignant à temps plein, soit à titre d'employée ou d'employé régulier à temps plein dans une autre fonction à la commission, et ce, depuis son engagement à la commission.            (EN 5-3.08, p. 26)</a:t>
            </a:r>
          </a:p>
        </p:txBody>
      </p:sp>
    </p:spTree>
    <p:extLst>
      <p:ext uri="{BB962C8B-B14F-4D97-AF65-F5344CB8AC3E}">
        <p14:creationId xmlns:p14="http://schemas.microsoft.com/office/powerpoint/2010/main" val="133408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 contrat d’engagement à temps plein</a:t>
            </a:r>
            <a:br>
              <a:rPr lang="fr-CA" dirty="0"/>
            </a:br>
            <a:r>
              <a:rPr lang="fr-CA" sz="2400" dirty="0"/>
              <a:t>La rémunération (EN 6-5.03 p. 116)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620142" y="1943961"/>
            <a:ext cx="6948541" cy="443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1027</Words>
  <Application>Microsoft Office PowerPoint</Application>
  <PresentationFormat>Personnalisé</PresentationFormat>
  <Paragraphs>86</Paragraphs>
  <Slides>20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Cambria Math</vt:lpstr>
      <vt:lpstr>Century Gothic</vt:lpstr>
      <vt:lpstr>Corbel</vt:lpstr>
      <vt:lpstr>Wingdings</vt:lpstr>
      <vt:lpstr>Wingdings 3</vt:lpstr>
      <vt:lpstr>Brin</vt:lpstr>
      <vt:lpstr>LES TYPES DE CONTRATS</vt:lpstr>
      <vt:lpstr>Table des matières</vt:lpstr>
      <vt:lpstr>Les sigles et liens utiles</vt:lpstr>
      <vt:lpstr>Les sigles et liens utiles</vt:lpstr>
      <vt:lpstr>Le contrat d’engagement à temps plein</vt:lpstr>
      <vt:lpstr>Le contrat d’engagement à temps plein</vt:lpstr>
      <vt:lpstr>Le contrat d’engagement à temps plein</vt:lpstr>
      <vt:lpstr>Le contrat d’engagement à temps plein La permanence</vt:lpstr>
      <vt:lpstr>Le contrat d’engagement à temps plein La rémunération (EN 6-5.03 p. 116)</vt:lpstr>
      <vt:lpstr>Le contrat d’engagement à temps partiel</vt:lpstr>
      <vt:lpstr>Le contrat d’engagement à temps partiel</vt:lpstr>
      <vt:lpstr>Le contrat d’engagement à temps partiel</vt:lpstr>
      <vt:lpstr>Le contrat d’engagement à temps partiel</vt:lpstr>
      <vt:lpstr>Le contrat d’engagement à temps partiel La rémunération (EN 6-5.03 p. 116)</vt:lpstr>
      <vt:lpstr>Le contrat à temps partiel Le remplacement à durée indéterminée</vt:lpstr>
      <vt:lpstr>Le contrat d’enseignement à la leçon</vt:lpstr>
      <vt:lpstr>Le contrat d’enseignement à la leçon</vt:lpstr>
      <vt:lpstr>Le contrat d’enseignement à la leçon La rémunération (EN 6-7.02 p.118)</vt:lpstr>
      <vt:lpstr>Le contrat d’enseignement à la leçon La rémunération (EN 6-7.02 p.118)</vt:lpstr>
      <vt:lpstr>Vous avez d’autres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TYPES DE CONTRAT</dc:title>
  <dc:creator>Sophie Veilleux</dc:creator>
  <cp:lastModifiedBy>Reception</cp:lastModifiedBy>
  <cp:revision>31</cp:revision>
  <dcterms:created xsi:type="dcterms:W3CDTF">2017-08-31T17:49:39Z</dcterms:created>
  <dcterms:modified xsi:type="dcterms:W3CDTF">2019-11-26T19:43:58Z</dcterms:modified>
</cp:coreProperties>
</file>