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77" r:id="rId4"/>
    <p:sldId id="283" r:id="rId5"/>
    <p:sldId id="259" r:id="rId6"/>
    <p:sldId id="262" r:id="rId7"/>
    <p:sldId id="260" r:id="rId8"/>
    <p:sldId id="263" r:id="rId9"/>
    <p:sldId id="261"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8" r:id="rId24"/>
    <p:sldId id="279" r:id="rId25"/>
    <p:sldId id="280" r:id="rId26"/>
    <p:sldId id="281" r:id="rId27"/>
    <p:sldId id="282" r:id="rId28"/>
    <p:sldId id="284" r:id="rId29"/>
    <p:sldId id="285" r:id="rId30"/>
    <p:sldId id="292" r:id="rId31"/>
    <p:sldId id="291" r:id="rId32"/>
    <p:sldId id="286" r:id="rId33"/>
    <p:sldId id="293" r:id="rId34"/>
    <p:sldId id="287" r:id="rId35"/>
    <p:sldId id="294" r:id="rId36"/>
    <p:sldId id="288" r:id="rId37"/>
    <p:sldId id="289" r:id="rId38"/>
    <p:sldId id="290" r:id="rId39"/>
  </p:sldIdLst>
  <p:sldSz cx="12188825"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7C9EEC-5D6D-4343-8C3A-2742BD2DCC4D}" v="4" dt="2020-10-27T13:22:20.079"/>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599" autoAdjust="0"/>
  </p:normalViewPr>
  <p:slideViewPr>
    <p:cSldViewPr>
      <p:cViewPr varScale="1">
        <p:scale>
          <a:sx n="72" d="100"/>
          <a:sy n="72" d="100"/>
        </p:scale>
        <p:origin x="660" y="66"/>
      </p:cViewPr>
      <p:guideLst>
        <p:guide pos="3839"/>
        <p:guide orient="horz" pos="2160"/>
      </p:guideLst>
    </p:cSldViewPr>
  </p:slideViewPr>
  <p:notesTextViewPr>
    <p:cViewPr>
      <p:scale>
        <a:sx n="1" d="1"/>
        <a:sy n="1" d="1"/>
      </p:scale>
      <p:origin x="0" y="0"/>
    </p:cViewPr>
  </p:notesTextViewPr>
  <p:notesViewPr>
    <p:cSldViewPr showGuides="1">
      <p:cViewPr varScale="1">
        <p:scale>
          <a:sx n="76" d="100"/>
          <a:sy n="76" d="100"/>
        </p:scale>
        <p:origin x="29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Eve Picard" userId="ab4dcd40-1ca7-4bca-9ee9-08e7b48a52ca" providerId="ADAL" clId="{7D7C9EEC-5D6D-4343-8C3A-2742BD2DCC4D}"/>
    <pc:docChg chg="custSel modSld">
      <pc:chgData name="Marie-Eve Picard" userId="ab4dcd40-1ca7-4bca-9ee9-08e7b48a52ca" providerId="ADAL" clId="{7D7C9EEC-5D6D-4343-8C3A-2742BD2DCC4D}" dt="2020-10-27T13:21:09.365" v="409" actId="12"/>
      <pc:docMkLst>
        <pc:docMk/>
      </pc:docMkLst>
      <pc:sldChg chg="modSp mod">
        <pc:chgData name="Marie-Eve Picard" userId="ab4dcd40-1ca7-4bca-9ee9-08e7b48a52ca" providerId="ADAL" clId="{7D7C9EEC-5D6D-4343-8C3A-2742BD2DCC4D}" dt="2020-10-27T13:21:09.365" v="409" actId="12"/>
        <pc:sldMkLst>
          <pc:docMk/>
          <pc:sldMk cId="3614632533" sldId="290"/>
        </pc:sldMkLst>
        <pc:spChg chg="mod">
          <ac:chgData name="Marie-Eve Picard" userId="ab4dcd40-1ca7-4bca-9ee9-08e7b48a52ca" providerId="ADAL" clId="{7D7C9EEC-5D6D-4343-8C3A-2742BD2DCC4D}" dt="2020-10-27T13:21:09.365" v="409" actId="12"/>
          <ac:spMkLst>
            <pc:docMk/>
            <pc:sldMk cId="3614632533" sldId="29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F85D827C-F71B-4FAA-84BC-917529DF4329}" type="datetime1">
              <a:rPr lang="fr-FR" smtClean="0"/>
              <a:t>27/10/2020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fr-FR" smtClean="0"/>
              <a:t>‹N°›</a:t>
            </a:fld>
            <a:endParaRPr lang="fr-F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984F1A2-98F1-4AAD-8956-BAF80D48A1C7}" type="datetime1">
              <a:rPr lang="fr-FR" noProof="0" smtClean="0"/>
              <a:t>27/10/2020</a:t>
            </a:fld>
            <a:endParaRPr lang="fr-FR" noProof="0" dirty="0"/>
          </a:p>
        </p:txBody>
      </p:sp>
      <p:sp>
        <p:nvSpPr>
          <p:cNvPr id="4" name="Espace réservé d’image de diapositiv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fr-FR" noProof="0" smtClean="0"/>
              <a:t>‹N°›</a:t>
            </a:fld>
            <a:endParaRPr lang="fr-FR"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a:t>
            </a:fld>
            <a:endParaRPr lang="fr-FR" dirty="0"/>
          </a:p>
        </p:txBody>
      </p:sp>
    </p:spTree>
    <p:extLst>
      <p:ext uri="{BB962C8B-B14F-4D97-AF65-F5344CB8AC3E}">
        <p14:creationId xmlns:p14="http://schemas.microsoft.com/office/powerpoint/2010/main" val="268169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2413" y="1905000"/>
            <a:ext cx="9144000" cy="2667000"/>
          </a:xfrm>
        </p:spPr>
        <p:txBody>
          <a:bodyPr rtlCol="0">
            <a:noAutofit/>
          </a:bodyPr>
          <a:lstStyle>
            <a:lvl1pPr>
              <a:defRPr sz="5400"/>
            </a:lvl1pPr>
          </a:lstStyle>
          <a:p>
            <a:pPr rtl="0"/>
            <a:r>
              <a:rPr lang="fr-FR" noProof="0"/>
              <a:t>Modifiez le style du titre</a:t>
            </a:r>
            <a:endParaRPr lang="fr-FR" noProof="0" dirty="0"/>
          </a:p>
        </p:txBody>
      </p:sp>
      <p:grpSp>
        <p:nvGrpSpPr>
          <p:cNvPr id="256" name="Ligne" descr="Ligne graphique"/>
          <p:cNvGrpSpPr/>
          <p:nvPr/>
        </p:nvGrpSpPr>
        <p:grpSpPr bwMode="invGray">
          <a:xfrm>
            <a:off x="1584896" y="4724400"/>
            <a:ext cx="8631936" cy="64008"/>
            <a:chOff x="-4110038" y="2703513"/>
            <a:chExt cx="17394239" cy="160336"/>
          </a:xfrm>
          <a:solidFill>
            <a:schemeClr val="accent1"/>
          </a:solidFill>
        </p:grpSpPr>
        <p:sp>
          <p:nvSpPr>
            <p:cNvPr id="257"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9"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Sous-titre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endParaRPr lang="fr-FR" noProof="0"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7" name="Ligne" descr="Ligne graphique"/>
          <p:cNvGrpSpPr/>
          <p:nvPr/>
        </p:nvGrpSpPr>
        <p:grpSpPr bwMode="invGray">
          <a:xfrm>
            <a:off x="1522413" y="1514475"/>
            <a:ext cx="10569575" cy="64008"/>
            <a:chOff x="1522413" y="1514475"/>
            <a:chExt cx="10569575" cy="64008"/>
          </a:xfrm>
        </p:grpSpPr>
        <p:sp>
          <p:nvSpPr>
            <p:cNvPr id="8" name="Forme lib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AA1D981B-D3A3-497E-BC67-191FCCDBE316}" type="datetime1">
              <a:rPr lang="fr-FR" noProof="0" smtClean="0"/>
              <a:t>27/10/2020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361612" y="274639"/>
            <a:ext cx="1371600" cy="5901747"/>
          </a:xfrm>
        </p:spPr>
        <p:txBody>
          <a:bodyPr vert="eaVert" rtlCol="0"/>
          <a:lstStyle/>
          <a:p>
            <a:pPr rtl="0"/>
            <a:r>
              <a:rPr lang="fr-FR" noProof="0"/>
              <a:t>Modifiez le style du titre</a:t>
            </a:r>
            <a:endParaRPr lang="fr-FR" noProof="0" dirty="0"/>
          </a:p>
        </p:txBody>
      </p:sp>
      <p:grpSp>
        <p:nvGrpSpPr>
          <p:cNvPr id="7" name="Ligne" descr="Ligne graphique"/>
          <p:cNvGrpSpPr/>
          <p:nvPr/>
        </p:nvGrpSpPr>
        <p:grpSpPr bwMode="invGray">
          <a:xfrm rot="5400000">
            <a:off x="6864412" y="3472598"/>
            <a:ext cx="6492240" cy="64008"/>
            <a:chOff x="1522413" y="1514475"/>
            <a:chExt cx="10569575" cy="64008"/>
          </a:xfrm>
        </p:grpSpPr>
        <p:sp>
          <p:nvSpPr>
            <p:cNvPr id="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D808589C-3B69-4935-B412-7B0893506FA8}" type="datetime1">
              <a:rPr lang="fr-FR" noProof="0" smtClean="0"/>
              <a:t>27/10/2020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67" name="Ligne" descr="Ligne graphique"/>
          <p:cNvGrpSpPr/>
          <p:nvPr/>
        </p:nvGrpSpPr>
        <p:grpSpPr bwMode="invGray">
          <a:xfrm>
            <a:off x="1522413" y="1514475"/>
            <a:ext cx="10569575" cy="64008"/>
            <a:chOff x="1522413" y="1514475"/>
            <a:chExt cx="10569575" cy="64008"/>
          </a:xfrm>
        </p:grpSpPr>
        <p:sp>
          <p:nvSpPr>
            <p:cNvPr id="16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5CD586A4-430F-4797-A59B-7C92688517EB}" type="datetime1">
              <a:rPr lang="fr-FR" noProof="0" smtClean="0"/>
              <a:t>27/10/2020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fr-FR" noProof="0"/>
              <a:t>Modifiez le style du titre</a:t>
            </a:r>
            <a:endParaRPr lang="fr-FR" noProof="0" dirty="0"/>
          </a:p>
        </p:txBody>
      </p:sp>
      <p:grpSp>
        <p:nvGrpSpPr>
          <p:cNvPr id="255" name="Ligne" descr="Ligne graphique"/>
          <p:cNvGrpSpPr/>
          <p:nvPr/>
        </p:nvGrpSpPr>
        <p:grpSpPr bwMode="invGray">
          <a:xfrm>
            <a:off x="1584896" y="4724400"/>
            <a:ext cx="8631936" cy="64008"/>
            <a:chOff x="-4110038" y="2703513"/>
            <a:chExt cx="17394239" cy="160336"/>
          </a:xfrm>
          <a:solidFill>
            <a:schemeClr val="accent1"/>
          </a:solidFill>
        </p:grpSpPr>
        <p:sp>
          <p:nvSpPr>
            <p:cNvPr id="256"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7"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Espace réservé du texte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757558B3-B282-4951-A9AE-B135DA109921}" type="datetime1">
              <a:rPr lang="fr-FR" noProof="0" smtClean="0"/>
              <a:t>27/10/2020</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58" name="Ligne" descr="Ligne graphique"/>
          <p:cNvGrpSpPr/>
          <p:nvPr/>
        </p:nvGrpSpPr>
        <p:grpSpPr bwMode="invGray">
          <a:xfrm>
            <a:off x="1522413" y="1514475"/>
            <a:ext cx="10569575" cy="64008"/>
            <a:chOff x="1522413" y="1514475"/>
            <a:chExt cx="10569575" cy="64008"/>
          </a:xfrm>
        </p:grpSpPr>
        <p:sp>
          <p:nvSpPr>
            <p:cNvPr id="159"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464C14F0-23A2-43FA-A599-72FEEB0EE877}" type="datetime1">
              <a:rPr lang="fr-FR" noProof="0" smtClean="0"/>
              <a:t>27/10/2020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lvl1pPr>
              <a:defRPr/>
            </a:lvl1pPr>
          </a:lstStyle>
          <a:p>
            <a:pPr rtl="0"/>
            <a:r>
              <a:rPr lang="fr-FR" noProof="0"/>
              <a:t>Modifiez le style du titre</a:t>
            </a:r>
            <a:endParaRPr lang="fr-FR" noProof="0" dirty="0"/>
          </a:p>
        </p:txBody>
      </p:sp>
      <p:grpSp>
        <p:nvGrpSpPr>
          <p:cNvPr id="160" name="Ligne" descr="Ligne graphique"/>
          <p:cNvGrpSpPr/>
          <p:nvPr/>
        </p:nvGrpSpPr>
        <p:grpSpPr bwMode="invGray">
          <a:xfrm>
            <a:off x="1522413" y="1514475"/>
            <a:ext cx="10569575" cy="64008"/>
            <a:chOff x="1522413" y="1514475"/>
            <a:chExt cx="10569575" cy="64008"/>
          </a:xfrm>
        </p:grpSpPr>
        <p:sp>
          <p:nvSpPr>
            <p:cNvPr id="161" name="Forme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7" name="Espace réservé de la date 6"/>
          <p:cNvSpPr>
            <a:spLocks noGrp="1"/>
          </p:cNvSpPr>
          <p:nvPr>
            <p:ph type="dt" sz="half" idx="10"/>
          </p:nvPr>
        </p:nvSpPr>
        <p:spPr/>
        <p:txBody>
          <a:bodyPr rtlCol="0"/>
          <a:lstStyle/>
          <a:p>
            <a:pPr rtl="0"/>
            <a:fld id="{6ED1C083-4B34-4C24-91E0-F3160739F774}" type="datetime1">
              <a:rPr lang="fr-FR" noProof="0" smtClean="0"/>
              <a:t>27/10/2020</a:t>
            </a:fld>
            <a:endParaRPr lang="fr-FR" noProof="0" dirty="0"/>
          </a:p>
        </p:txBody>
      </p:sp>
      <p:sp>
        <p:nvSpPr>
          <p:cNvPr id="9" name="Espace réservé du numéro de diapositive 8"/>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
        <p:nvSpPr>
          <p:cNvPr id="85" name="Espace réservé du conten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156" name="Ligne" descr="Ligne graphique"/>
          <p:cNvGrpSpPr/>
          <p:nvPr/>
        </p:nvGrpSpPr>
        <p:grpSpPr bwMode="invGray">
          <a:xfrm>
            <a:off x="1522413" y="1514475"/>
            <a:ext cx="10569575" cy="64008"/>
            <a:chOff x="1522413" y="1514475"/>
            <a:chExt cx="10569575" cy="64008"/>
          </a:xfrm>
        </p:grpSpPr>
        <p:sp>
          <p:nvSpPr>
            <p:cNvPr id="157"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8"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9"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4" name="Espace réservé du pied de page 3"/>
          <p:cNvSpPr>
            <a:spLocks noGrp="1"/>
          </p:cNvSpPr>
          <p:nvPr>
            <p:ph type="ftr" sz="quarter" idx="11"/>
          </p:nvPr>
        </p:nvSpPr>
        <p:spPr/>
        <p:txBody>
          <a:bodyPr rtlCol="0"/>
          <a:lstStyle/>
          <a:p>
            <a:pPr rtl="0"/>
            <a:endParaRPr lang="fr-FR" noProof="0" dirty="0"/>
          </a:p>
        </p:txBody>
      </p:sp>
      <p:sp>
        <p:nvSpPr>
          <p:cNvPr id="3" name="Espace réservé de la date 2"/>
          <p:cNvSpPr>
            <a:spLocks noGrp="1"/>
          </p:cNvSpPr>
          <p:nvPr>
            <p:ph type="dt" sz="half" idx="10"/>
          </p:nvPr>
        </p:nvSpPr>
        <p:spPr/>
        <p:txBody>
          <a:bodyPr rtlCol="0"/>
          <a:lstStyle/>
          <a:p>
            <a:pPr rtl="0"/>
            <a:fld id="{E13C6A80-430B-4DC5-BEA8-630C4F41A40E}" type="datetime1">
              <a:rPr lang="fr-FR" noProof="0" smtClean="0"/>
              <a:t>27/10/2020</a:t>
            </a:fld>
            <a:endParaRPr lang="fr-FR" noProof="0" dirty="0"/>
          </a:p>
        </p:txBody>
      </p:sp>
      <p:sp>
        <p:nvSpPr>
          <p:cNvPr id="5" name="Espace réservé du numéro de diapositive 4"/>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rtlCol="0"/>
          <a:lstStyle/>
          <a:p>
            <a:pPr rtl="0"/>
            <a:endParaRPr lang="fr-FR" noProof="0" dirty="0"/>
          </a:p>
        </p:txBody>
      </p:sp>
      <p:sp>
        <p:nvSpPr>
          <p:cNvPr id="2" name="Espace réservé de la date 1"/>
          <p:cNvSpPr>
            <a:spLocks noGrp="1"/>
          </p:cNvSpPr>
          <p:nvPr>
            <p:ph type="dt" sz="half" idx="10"/>
          </p:nvPr>
        </p:nvSpPr>
        <p:spPr/>
        <p:txBody>
          <a:bodyPr rtlCol="0"/>
          <a:lstStyle/>
          <a:p>
            <a:pPr rtl="0"/>
            <a:fld id="{0890C5EC-C51F-4B37-BDAD-16058E18944C}" type="datetime1">
              <a:rPr lang="fr-FR" noProof="0" smtClean="0"/>
              <a:t>27/10/2020</a:t>
            </a:fld>
            <a:endParaRPr lang="fr-FR" noProof="0" dirty="0"/>
          </a:p>
        </p:txBody>
      </p:sp>
      <p:sp>
        <p:nvSpPr>
          <p:cNvPr id="4" name="Espace réservé du numéro de diapositive 3"/>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4" name="Espace réservé du texte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3" name="Espace réservé du contenu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grpSp>
        <p:nvGrpSpPr>
          <p:cNvPr id="615" name="cadre" descr="Graphique de boîte de dialogue"/>
          <p:cNvGrpSpPr/>
          <p:nvPr/>
        </p:nvGrpSpPr>
        <p:grpSpPr bwMode="invGray">
          <a:xfrm>
            <a:off x="4417839" y="1630821"/>
            <a:ext cx="6291028" cy="4575885"/>
            <a:chOff x="4417839" y="1630821"/>
            <a:chExt cx="6291028" cy="4575885"/>
          </a:xfrm>
        </p:grpSpPr>
        <p:grpSp>
          <p:nvGrpSpPr>
            <p:cNvPr id="616" name="Groupe 615"/>
            <p:cNvGrpSpPr/>
            <p:nvPr/>
          </p:nvGrpSpPr>
          <p:grpSpPr bwMode="invGray">
            <a:xfrm>
              <a:off x="5414491" y="1630821"/>
              <a:ext cx="5294376" cy="4114800"/>
              <a:chOff x="3310555" y="716546"/>
              <a:chExt cx="5294376" cy="4114800"/>
            </a:xfrm>
          </p:grpSpPr>
          <p:grpSp>
            <p:nvGrpSpPr>
              <p:cNvPr id="768" name="Groupe 767"/>
              <p:cNvGrpSpPr/>
              <p:nvPr/>
            </p:nvGrpSpPr>
            <p:grpSpPr bwMode="invGray">
              <a:xfrm flipH="1">
                <a:off x="3310555" y="737968"/>
                <a:ext cx="5294376" cy="54864"/>
                <a:chOff x="1522413" y="1514475"/>
                <a:chExt cx="10569575" cy="64008"/>
              </a:xfrm>
              <a:solidFill>
                <a:schemeClr val="accent1"/>
              </a:solidFill>
            </p:grpSpPr>
            <p:sp>
              <p:nvSpPr>
                <p:cNvPr id="844" name="Forme lib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9" name="Groupe 768"/>
              <p:cNvGrpSpPr/>
              <p:nvPr/>
            </p:nvGrpSpPr>
            <p:grpSpPr bwMode="invGray">
              <a:xfrm rot="16200000" flipH="1">
                <a:off x="6492229" y="2755658"/>
                <a:ext cx="4114800" cy="36576"/>
                <a:chOff x="1522413" y="1514475"/>
                <a:chExt cx="10569575" cy="64008"/>
              </a:xfrm>
              <a:solidFill>
                <a:schemeClr val="accent1"/>
              </a:solidFill>
            </p:grpSpPr>
            <p:sp>
              <p:nvSpPr>
                <p:cNvPr id="770" name="Forme lib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7" name="Groupe 616"/>
            <p:cNvGrpSpPr/>
            <p:nvPr/>
          </p:nvGrpSpPr>
          <p:grpSpPr bwMode="invGray">
            <a:xfrm rot="10800000">
              <a:off x="4417839" y="2091906"/>
              <a:ext cx="5294376" cy="4114800"/>
              <a:chOff x="3310555" y="716546"/>
              <a:chExt cx="5294376" cy="4114800"/>
            </a:xfrm>
          </p:grpSpPr>
          <p:grpSp>
            <p:nvGrpSpPr>
              <p:cNvPr id="618" name="Groupe 617"/>
              <p:cNvGrpSpPr/>
              <p:nvPr/>
            </p:nvGrpSpPr>
            <p:grpSpPr bwMode="invGray">
              <a:xfrm flipH="1">
                <a:off x="3310555" y="737968"/>
                <a:ext cx="5294376" cy="54864"/>
                <a:chOff x="1522413" y="1514475"/>
                <a:chExt cx="10569575" cy="64008"/>
              </a:xfrm>
              <a:solidFill>
                <a:schemeClr val="accent1"/>
              </a:solidFill>
            </p:grpSpPr>
            <p:sp>
              <p:nvSpPr>
                <p:cNvPr id="694" name="Forme lib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9" name="Groupe 618"/>
              <p:cNvGrpSpPr/>
              <p:nvPr/>
            </p:nvGrpSpPr>
            <p:grpSpPr bwMode="invGray">
              <a:xfrm rot="16200000" flipH="1">
                <a:off x="6492229" y="2755658"/>
                <a:ext cx="4114800" cy="36576"/>
                <a:chOff x="1522413" y="1514475"/>
                <a:chExt cx="10569575" cy="64008"/>
              </a:xfrm>
              <a:solidFill>
                <a:schemeClr val="accent1"/>
              </a:solidFill>
            </p:grpSpPr>
            <p:sp>
              <p:nvSpPr>
                <p:cNvPr id="620" name="Forme lib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7D268249-7BF8-4D2A-A3F5-744482FD3EED}" type="datetime1">
              <a:rPr lang="fr-FR" noProof="0" smtClean="0"/>
              <a:t>27/10/2020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grpSp>
        <p:nvGrpSpPr>
          <p:cNvPr id="614" name="cadre" descr="Graphique de boîte de dialogue"/>
          <p:cNvGrpSpPr/>
          <p:nvPr/>
        </p:nvGrpSpPr>
        <p:grpSpPr bwMode="invGray">
          <a:xfrm flipH="1">
            <a:off x="1447500" y="1630821"/>
            <a:ext cx="6291028" cy="4575885"/>
            <a:chOff x="4417839" y="1630821"/>
            <a:chExt cx="6291028" cy="4575885"/>
          </a:xfrm>
        </p:grpSpPr>
        <p:grpSp>
          <p:nvGrpSpPr>
            <p:cNvPr id="615" name="Groupe 614"/>
            <p:cNvGrpSpPr/>
            <p:nvPr/>
          </p:nvGrpSpPr>
          <p:grpSpPr bwMode="invGray">
            <a:xfrm>
              <a:off x="5414491" y="1630821"/>
              <a:ext cx="5294376" cy="4114800"/>
              <a:chOff x="3310555" y="716546"/>
              <a:chExt cx="5294376" cy="4114800"/>
            </a:xfrm>
          </p:grpSpPr>
          <p:grpSp>
            <p:nvGrpSpPr>
              <p:cNvPr id="767" name="Groupe 766"/>
              <p:cNvGrpSpPr/>
              <p:nvPr/>
            </p:nvGrpSpPr>
            <p:grpSpPr bwMode="invGray">
              <a:xfrm flipH="1">
                <a:off x="3310555" y="737968"/>
                <a:ext cx="5294376" cy="54864"/>
                <a:chOff x="1522413" y="1514475"/>
                <a:chExt cx="10569575" cy="64008"/>
              </a:xfrm>
              <a:solidFill>
                <a:schemeClr val="accent1"/>
              </a:solidFill>
            </p:grpSpPr>
            <p:sp>
              <p:nvSpPr>
                <p:cNvPr id="843" name="Forme lib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4" name="Forme lib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8" name="Groupe 767"/>
              <p:cNvGrpSpPr/>
              <p:nvPr/>
            </p:nvGrpSpPr>
            <p:grpSpPr bwMode="invGray">
              <a:xfrm rot="16200000" flipH="1">
                <a:off x="6492229" y="2755658"/>
                <a:ext cx="4114800" cy="36576"/>
                <a:chOff x="1522413" y="1514475"/>
                <a:chExt cx="10569575" cy="64008"/>
              </a:xfrm>
              <a:solidFill>
                <a:schemeClr val="accent1"/>
              </a:solidFill>
            </p:grpSpPr>
            <p:sp>
              <p:nvSpPr>
                <p:cNvPr id="769" name="Forme lib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0" name="Forme lib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6" name="Groupe 615"/>
            <p:cNvGrpSpPr/>
            <p:nvPr/>
          </p:nvGrpSpPr>
          <p:grpSpPr bwMode="invGray">
            <a:xfrm rot="10800000">
              <a:off x="4417839" y="2091906"/>
              <a:ext cx="5294376" cy="4114800"/>
              <a:chOff x="3310555" y="716546"/>
              <a:chExt cx="5294376" cy="4114800"/>
            </a:xfrm>
          </p:grpSpPr>
          <p:grpSp>
            <p:nvGrpSpPr>
              <p:cNvPr id="617" name="Groupe 616"/>
              <p:cNvGrpSpPr/>
              <p:nvPr/>
            </p:nvGrpSpPr>
            <p:grpSpPr bwMode="invGray">
              <a:xfrm flipH="1">
                <a:off x="3310555" y="737968"/>
                <a:ext cx="5294376" cy="54864"/>
                <a:chOff x="1522413" y="1514475"/>
                <a:chExt cx="10569575" cy="64008"/>
              </a:xfrm>
              <a:solidFill>
                <a:schemeClr val="accent1"/>
              </a:solidFill>
            </p:grpSpPr>
            <p:sp>
              <p:nvSpPr>
                <p:cNvPr id="693" name="Forme lib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4" name="Forme lib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8" name="Groupe 617"/>
              <p:cNvGrpSpPr/>
              <p:nvPr/>
            </p:nvGrpSpPr>
            <p:grpSpPr bwMode="invGray">
              <a:xfrm rot="16200000" flipH="1">
                <a:off x="6492229" y="2755658"/>
                <a:ext cx="4114800" cy="36576"/>
                <a:chOff x="1522413" y="1514475"/>
                <a:chExt cx="10569575" cy="64008"/>
              </a:xfrm>
              <a:solidFill>
                <a:schemeClr val="accent1"/>
              </a:solidFill>
            </p:grpSpPr>
            <p:sp>
              <p:nvSpPr>
                <p:cNvPr id="619" name="Forme lib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0" name="Forme lib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4" name="Espace réservé du texte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02ED6296-26BA-4900-81FF-35012AFF5636}" type="datetime1">
              <a:rPr lang="fr-FR" noProof="0" smtClean="0"/>
              <a:t>27/10/2020</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fr-FR" noProof="0" dirty="0"/>
          </a:p>
        </p:txBody>
      </p:sp>
      <p:sp>
        <p:nvSpPr>
          <p:cNvPr id="4" name="Espace réservé de la date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C5566FB-92D9-46E9-95A3-CDDB8CB94D13}" type="datetime1">
              <a:rPr lang="fr-FR" noProof="0" smtClean="0"/>
              <a:t>27/10/2020</a:t>
            </a:fld>
            <a:endParaRPr lang="fr-FR" noProof="0" dirty="0"/>
          </a:p>
        </p:txBody>
      </p:sp>
      <p:sp>
        <p:nvSpPr>
          <p:cNvPr id="6" name="Espace réservé du numéro de diapositiv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hyperlink" Target="http://www.cnt.gouv.qc.ca/conges-et-absences/evenements-familiaux/mariage-ou-union-civile/les-normes-du-travail/article-81/index.html"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hyperlink" Target="https://sehy.qc.ca/wp-content/uploads/2019/11/ENTENTE-LOCALE-2012-ET-LES-SUIVANTES-sehy_1.pdf"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hyperlink" Target="https://sehy.qc.ca/wp-content/uploads/2019/11/2016-06-30-FAE-Con_2015-2020_signature_Final.pdf"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hyperlink" Target="http://www.legisquebec.gouv.qc.ca/fr/showdoc/cs/N-1.1" TargetMode="External"/><Relationship Id="rId4" Type="http://schemas.openxmlformats.org/officeDocument/2006/relationships/hyperlink" Target="https://sehy.qc.ca/wp-content/uploads/2019/11/2016-06-30-FAE-Con_2015-2020_signature_Final.pdf"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hyperlink" Target="http://www.cnt.gouv.qc.ca/conges-et-absences/evenements-familiaux/deces-ou-suicide/les-normes-du-travail/article-80/index.html" TargetMode="Externa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hyperlink" Target="http://www.cnt.gouv.qc.ca/conges-et-absences/evenements-familiaux/deces-ou-suicide/les-normes-du-travail/article-80/index.html" TargetMode="Externa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hyperlink" Target="http://www.cnt.gouv.qc.ca/conges-et-absences/evenements-familiaux/deces-ou-suicide/les-normes-du-travail/article-801/index.html"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hyperlink" Target="http://www.cnt.gouv.qc.ca/conges-et-absences/evenements-familiaux/mariage-ou-union-civile/les-normes-du-travail/article-81/index.html" TargetMode="Externa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hyperlink" Target="http://www.legisquebec.gouv.qc.ca/fr/showdoc/cs/N-1.1" TargetMode="Externa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hyperlink" Target="http://www.cnt.gouv.qc.ca/conges-et-absences/evenements-familiaux/deces-ou-suicide/les-normes-du-travail/article-801/index.html" TargetMode="External"/><Relationship Id="rId4" Type="http://schemas.openxmlformats.org/officeDocument/2006/relationships/hyperlink" Target="http://www.cnt.gouv.qc.ca/conges-et-absences/evenements-familiaux/deces-ou-suicide/les-normes-du-travail/article-80/index.html" TargetMode="Externa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hyperlink" Target="http://www.cnt.gouv.qc.ca/conges-et-absences/evenements-familiaux/mariage-ou-union-civile/les-normes-du-travail/article-81/index.html" TargetMode="Externa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hyperlink" Target="http://www.legisquebec.gouv.qc.ca/fr/showdoc/cs/N-1.1" TargetMode="Externa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hyperlink" Target="http://www.legisquebec.gouv.qc.ca/fr/showdoc/cs/N-1.1" TargetMode="Externa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7/index.html" TargetMode="Externa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7/index.html" TargetMode="Externa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hyperlink" Target="http://www.cnt.gouv.qc.ca/conges-et-absences/maladie-ou-accident/les-normes-du-travail/article-798/index.html" TargetMode="Externa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hyperlink" Target="https://www.cnt.gouv.qc.ca/guide-interpretation-et-jurisprudence/partie-i/la-loi-sur-les-normes-du-travail/les-normes-du-travail-art-391-a-97/les-absences-et-les-conges-pour-raisons-familiales-ou-parentales-art-797-a-81176/7981/index.html" TargetMode="Externa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10/index.html" TargetMode="Externa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10/index.html" TargetMode="Externa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11/index.html" TargetMode="Externa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hyperlink" Target="http://www.cnt.gouv.qc.ca/guide-interpretation-et-jurisprudence/partie-i/la-loi-sur-les-normes-du-travail/les-normes-du-travail-art-391-a-97/les-absences-et-les-conges-pour-raisons-familiales-ou-parentales-art-797-a-81176/7912/index.html" TargetMode="Externa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mailto:mariefrancelemieux@sehy.qc.ca" TargetMode="Externa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hyperlink" Target="mailto:roxannecharlebois@sehy.qc.ca" TargetMode="External"/><Relationship Id="rId5" Type="http://schemas.openxmlformats.org/officeDocument/2006/relationships/hyperlink" Target="mailto:julielareau@sehy.qc.ca" TargetMode="External"/><Relationship Id="rId4" Type="http://schemas.openxmlformats.org/officeDocument/2006/relationships/hyperlink" Target="mailto:alinalaverriere@sehy.qc.ca"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hyperlink" Target="https://sehy.qc.ca/wp-content/uploads/2019/11/2016-06-30-FAE-Con_2015-2020_signature_Final.pdf"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405780" y="1905000"/>
            <a:ext cx="10260633" cy="2667000"/>
          </a:xfrm>
        </p:spPr>
        <p:txBody>
          <a:bodyPr rtlCol="0"/>
          <a:lstStyle/>
          <a:p>
            <a:pPr rtl="0"/>
            <a:r>
              <a:rPr lang="fr-FR" sz="9600" dirty="0">
                <a:latin typeface="Nyala" panose="02000504070300020003" pitchFamily="2" charset="0"/>
              </a:rPr>
              <a:t>Les congés spéciaux</a:t>
            </a:r>
          </a:p>
        </p:txBody>
      </p:sp>
      <p:sp>
        <p:nvSpPr>
          <p:cNvPr id="3" name="Sous-titre 2"/>
          <p:cNvSpPr>
            <a:spLocks noGrp="1"/>
          </p:cNvSpPr>
          <p:nvPr>
            <p:ph type="subTitle" idx="1"/>
            <p:custDataLst>
              <p:tags r:id="rId2"/>
            </p:custDataLst>
          </p:nvPr>
        </p:nvSpPr>
        <p:spPr>
          <a:xfrm>
            <a:off x="549797" y="5105400"/>
            <a:ext cx="10116616" cy="771872"/>
          </a:xfrm>
        </p:spPr>
        <p:txBody>
          <a:bodyPr rtlCol="0">
            <a:normAutofit/>
          </a:bodyPr>
          <a:lstStyle/>
          <a:p>
            <a:pPr rtl="0"/>
            <a:r>
              <a:rPr lang="fr-FR" dirty="0"/>
              <a:t>En vertu de l’entente nationale (2015-2020), l’entente locale (2012 et suivantes) et la Loi sur les normes du travail (LNT).</a:t>
            </a:r>
          </a:p>
        </p:txBody>
      </p:sp>
      <p:sp>
        <p:nvSpPr>
          <p:cNvPr id="4" name="ZoneTexte 3"/>
          <p:cNvSpPr txBox="1"/>
          <p:nvPr>
            <p:custDataLst>
              <p:tags r:id="rId3"/>
            </p:custDataLst>
          </p:nvPr>
        </p:nvSpPr>
        <p:spPr>
          <a:xfrm>
            <a:off x="225252" y="6032107"/>
            <a:ext cx="10441160" cy="480131"/>
          </a:xfrm>
          <a:prstGeom prst="rect">
            <a:avLst/>
          </a:prstGeom>
          <a:noFill/>
        </p:spPr>
        <p:txBody>
          <a:bodyPr wrap="square" rtlCol="0">
            <a:spAutoFit/>
          </a:bodyPr>
          <a:lstStyle/>
          <a:p>
            <a:pPr>
              <a:lnSpc>
                <a:spcPct val="90000"/>
              </a:lnSpc>
            </a:pPr>
            <a:r>
              <a:rPr lang="fr-CA" sz="1400" i="1" dirty="0"/>
              <a:t>Par: Sophie Veilleux</a:t>
            </a:r>
          </a:p>
          <a:p>
            <a:pPr>
              <a:lnSpc>
                <a:spcPct val="90000"/>
              </a:lnSpc>
            </a:pPr>
            <a:r>
              <a:rPr lang="fr-CA" sz="1400" i="1" dirty="0"/>
              <a:t>Syndicat de l’enseignement de la Haute-Yamaska</a:t>
            </a:r>
            <a:r>
              <a:rPr lang="fr-CA" sz="1400" i="1"/>
              <a:t>,  janvier 2019</a:t>
            </a:r>
            <a:endParaRPr lang="fr-CA" sz="1400" i="1"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dirty="0">
                <a:solidFill>
                  <a:schemeClr val="accent1"/>
                </a:solidFill>
                <a:latin typeface="Nyala" panose="02000504070300020003" pitchFamily="2" charset="0"/>
              </a:rPr>
              <a:t>Les congés pour un mariage</a:t>
            </a:r>
            <a:br>
              <a:rPr lang="fr-CA" dirty="0">
                <a:solidFill>
                  <a:schemeClr val="accent1"/>
                </a:solidFill>
                <a:latin typeface="Nyala" panose="02000504070300020003" pitchFamily="2" charset="0"/>
              </a:rPr>
            </a:br>
            <a:r>
              <a:rPr lang="fr-CA" dirty="0">
                <a:latin typeface="Nyala" panose="02000504070300020003" pitchFamily="2" charset="0"/>
              </a:rPr>
              <a:t>Clause 5-14.02 de l’entente nationale p. 91</a:t>
            </a:r>
            <a:endParaRPr lang="fr-CA" dirty="0"/>
          </a:p>
        </p:txBody>
      </p:sp>
      <p:sp>
        <p:nvSpPr>
          <p:cNvPr id="3" name="Espace réservé du contenu 2"/>
          <p:cNvSpPr>
            <a:spLocks noGrp="1"/>
          </p:cNvSpPr>
          <p:nvPr>
            <p:ph idx="1"/>
            <p:custDataLst>
              <p:tags r:id="rId2"/>
            </p:custDataLst>
          </p:nvPr>
        </p:nvSpPr>
        <p:spPr/>
        <p:txBody>
          <a:bodyPr>
            <a:noAutofit/>
          </a:bodyPr>
          <a:lstStyle/>
          <a:p>
            <a:pPr algn="just">
              <a:buFont typeface="Wingdings" panose="05000000000000000000" pitchFamily="2" charset="2"/>
              <a:buChar char="v"/>
            </a:pPr>
            <a:r>
              <a:rPr lang="fr-CA" dirty="0"/>
              <a:t> Pour le </a:t>
            </a:r>
            <a:r>
              <a:rPr lang="fr-CA" dirty="0">
                <a:solidFill>
                  <a:srgbClr val="00B050"/>
                </a:solidFill>
              </a:rPr>
              <a:t>mariage de l’enseignant</a:t>
            </a:r>
            <a:r>
              <a:rPr lang="fr-CA" dirty="0"/>
              <a:t>:</a:t>
            </a:r>
          </a:p>
          <a:p>
            <a:pPr lvl="1" algn="just">
              <a:buFont typeface="Wingdings" panose="05000000000000000000" pitchFamily="2" charset="2"/>
              <a:buChar char="v"/>
            </a:pPr>
            <a:r>
              <a:rPr lang="fr-CA" sz="2400" dirty="0"/>
              <a:t> un maximum de 7 jours consécutifs, ouvrables ou non, y compris celui du mariage ou de l’union civile.</a:t>
            </a:r>
          </a:p>
          <a:p>
            <a:pPr lvl="1" algn="just">
              <a:buFont typeface="Wingdings" panose="05000000000000000000" pitchFamily="2" charset="2"/>
              <a:buChar char="v"/>
            </a:pPr>
            <a:endParaRPr lang="fr-CA" sz="2400" dirty="0"/>
          </a:p>
          <a:p>
            <a:pPr algn="just">
              <a:buFont typeface="Wingdings" panose="05000000000000000000" pitchFamily="2" charset="2"/>
              <a:buChar char="v"/>
            </a:pPr>
            <a:r>
              <a:rPr lang="fr-CA" dirty="0"/>
              <a:t> Pour le </a:t>
            </a:r>
            <a:r>
              <a:rPr lang="fr-CA" dirty="0">
                <a:solidFill>
                  <a:srgbClr val="00B050"/>
                </a:solidFill>
              </a:rPr>
              <a:t>mariage de son père, de sa mère, de son frère, de sa </a:t>
            </a:r>
            <a:r>
              <a:rPr lang="fr-CA" dirty="0" err="1">
                <a:solidFill>
                  <a:srgbClr val="00B050"/>
                </a:solidFill>
              </a:rPr>
              <a:t>soeur</a:t>
            </a:r>
            <a:r>
              <a:rPr lang="fr-CA" dirty="0">
                <a:solidFill>
                  <a:srgbClr val="00B050"/>
                </a:solidFill>
              </a:rPr>
              <a:t> ou de son enfant </a:t>
            </a:r>
            <a:r>
              <a:rPr lang="fr-CA" dirty="0"/>
              <a:t>:</a:t>
            </a:r>
          </a:p>
          <a:p>
            <a:pPr lvl="1" algn="just">
              <a:buFont typeface="Wingdings" panose="05000000000000000000" pitchFamily="2" charset="2"/>
              <a:buChar char="v"/>
            </a:pPr>
            <a:r>
              <a:rPr lang="fr-CA" sz="2400" dirty="0"/>
              <a:t> le jour du mariage ou de l’union civile.</a:t>
            </a:r>
          </a:p>
          <a:p>
            <a:pPr lvl="1" algn="just">
              <a:buFont typeface="Wingdings" panose="05000000000000000000" pitchFamily="2" charset="2"/>
              <a:buChar char="v"/>
            </a:pPr>
            <a:endParaRPr lang="fr-CA" sz="2400" dirty="0"/>
          </a:p>
          <a:p>
            <a:pPr algn="just">
              <a:buFont typeface="Wingdings" panose="05000000000000000000" pitchFamily="2" charset="2"/>
              <a:buChar char="v"/>
            </a:pPr>
            <a:r>
              <a:rPr lang="fr-CA" dirty="0"/>
              <a:t>Pour le </a:t>
            </a:r>
            <a:r>
              <a:rPr lang="fr-CA" dirty="0">
                <a:solidFill>
                  <a:srgbClr val="00B050"/>
                </a:solidFill>
              </a:rPr>
              <a:t>mariage ou l’union civile de l’enfant de son conjoint</a:t>
            </a:r>
            <a:r>
              <a:rPr lang="fr-CA" dirty="0"/>
              <a:t>:</a:t>
            </a:r>
          </a:p>
          <a:p>
            <a:pPr lvl="1" algn="just">
              <a:buFont typeface="Wingdings" panose="05000000000000000000" pitchFamily="2" charset="2"/>
              <a:buChar char="v"/>
            </a:pPr>
            <a:r>
              <a:rPr lang="fr-CA" sz="2400" dirty="0"/>
              <a:t>Le jour du mariage ou de l’union civile (sans solde) en vertu de </a:t>
            </a:r>
            <a:r>
              <a:rPr lang="fr-CA" sz="2400" dirty="0">
                <a:hlinkClick r:id="rId4"/>
              </a:rPr>
              <a:t>l’article 81 de la LNT</a:t>
            </a:r>
            <a:r>
              <a:rPr lang="fr-CA" sz="2400" dirty="0"/>
              <a:t>.</a:t>
            </a:r>
          </a:p>
        </p:txBody>
      </p:sp>
    </p:spTree>
    <p:extLst>
      <p:ext uri="{BB962C8B-B14F-4D97-AF65-F5344CB8AC3E}">
        <p14:creationId xmlns:p14="http://schemas.microsoft.com/office/powerpoint/2010/main" val="299772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dirty="0">
                <a:solidFill>
                  <a:schemeClr val="accent1"/>
                </a:solidFill>
                <a:latin typeface="Nyala" panose="02000504070300020003" pitchFamily="2" charset="0"/>
              </a:rPr>
              <a:t>Les congés pour un déménagement</a:t>
            </a:r>
            <a:br>
              <a:rPr lang="fr-CA" dirty="0">
                <a:solidFill>
                  <a:schemeClr val="accent1"/>
                </a:solidFill>
                <a:latin typeface="Nyala" panose="02000504070300020003" pitchFamily="2" charset="0"/>
              </a:rPr>
            </a:br>
            <a:r>
              <a:rPr lang="fr-CA" dirty="0">
                <a:latin typeface="Nyala" panose="02000504070300020003" pitchFamily="2" charset="0"/>
              </a:rPr>
              <a:t>Clause 5-14.02 de l’entente nationale p. 91</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buFont typeface="Wingdings" panose="05000000000000000000" pitchFamily="2" charset="2"/>
              <a:buChar char="v"/>
            </a:pPr>
            <a:r>
              <a:rPr lang="fr-CA" sz="3200" dirty="0"/>
              <a:t> le jour du déménagement;</a:t>
            </a:r>
          </a:p>
          <a:p>
            <a:pPr marL="0" indent="0" algn="just">
              <a:buNone/>
            </a:pPr>
            <a:endParaRPr lang="fr-CA" sz="3200" dirty="0"/>
          </a:p>
          <a:p>
            <a:pPr lvl="1" algn="just">
              <a:buFont typeface="Wingdings" panose="05000000000000000000" pitchFamily="2" charset="2"/>
              <a:buChar char="v"/>
            </a:pPr>
            <a:r>
              <a:rPr lang="fr-CA" sz="2800" dirty="0"/>
              <a:t> un enseignant n'a pas droit à plus d'un jour de congé, pour déménagement, par année</a:t>
            </a:r>
            <a:r>
              <a:rPr lang="fr-CA" sz="3200" dirty="0"/>
              <a:t>.</a:t>
            </a:r>
          </a:p>
        </p:txBody>
      </p:sp>
    </p:spTree>
    <p:extLst>
      <p:ext uri="{BB962C8B-B14F-4D97-AF65-F5344CB8AC3E}">
        <p14:creationId xmlns:p14="http://schemas.microsoft.com/office/powerpoint/2010/main" val="79491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rPr>
              <a:t>Autres congés spéciaux</a:t>
            </a:r>
            <a:br>
              <a:rPr lang="fr-CA" dirty="0"/>
            </a:br>
            <a:r>
              <a:rPr lang="fr-CA" dirty="0">
                <a:latin typeface="Nyala" panose="02000504070300020003" pitchFamily="2" charset="0"/>
              </a:rPr>
              <a:t>Clause 5-14.04 de l’entente nationale p. 92</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marL="0" indent="0" algn="just">
              <a:buNone/>
            </a:pPr>
            <a:r>
              <a:rPr lang="fr-CA" dirty="0"/>
              <a:t>Sur demande de l’enseignant, la Commission scolaire lui permet de s’absenter durant le temps où:</a:t>
            </a:r>
          </a:p>
          <a:p>
            <a:pPr algn="just"/>
            <a:r>
              <a:rPr lang="fr-CA" dirty="0"/>
              <a:t> il subit des examens officiels d'admission ou de contrôle dans une institution de formation reconnue par le Ministère;</a:t>
            </a:r>
          </a:p>
          <a:p>
            <a:pPr algn="just"/>
            <a:r>
              <a:rPr lang="fr-CA" dirty="0"/>
              <a:t>il agit dans une cour de justice à titre de juré ou à titre de témoin dans une cause où il n'est pas partie;</a:t>
            </a:r>
          </a:p>
          <a:p>
            <a:pPr algn="just"/>
            <a:r>
              <a:rPr lang="fr-CA" dirty="0"/>
              <a:t>sur l'ordre du médecin du département de santé communautaire, il est mis en quarantaine dans son logement par suite d'une maladie contagieuse affectant une personne habitant dans le même logement;</a:t>
            </a:r>
          </a:p>
          <a:p>
            <a:pPr algn="just"/>
            <a:r>
              <a:rPr lang="fr-CA" dirty="0"/>
              <a:t>à la demande expresse de la commission, il subit un examen médical supplémentaire à celui exigé conformément à la loi.</a:t>
            </a:r>
          </a:p>
        </p:txBody>
      </p:sp>
    </p:spTree>
    <p:extLst>
      <p:ext uri="{BB962C8B-B14F-4D97-AF65-F5344CB8AC3E}">
        <p14:creationId xmlns:p14="http://schemas.microsoft.com/office/powerpoint/2010/main" val="388307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49796" y="1905000"/>
            <a:ext cx="11305256" cy="2667000"/>
          </a:xfrm>
        </p:spPr>
        <p:txBody>
          <a:bodyPr/>
          <a:lstStyle/>
          <a:p>
            <a:r>
              <a:rPr lang="fr-CA" sz="6000" dirty="0">
                <a:latin typeface="Nyala" panose="02000504070300020003" pitchFamily="2" charset="0"/>
              </a:rPr>
              <a:t>Les congés de force majeure et autres congés spéciaux pour les enseignants sous contrat à temps plein ou à temps partiel</a:t>
            </a:r>
          </a:p>
        </p:txBody>
      </p:sp>
      <p:sp>
        <p:nvSpPr>
          <p:cNvPr id="5" name="ZoneTexte 4"/>
          <p:cNvSpPr txBox="1"/>
          <p:nvPr>
            <p:custDataLst>
              <p:tags r:id="rId2"/>
            </p:custDataLst>
          </p:nvPr>
        </p:nvSpPr>
        <p:spPr>
          <a:xfrm>
            <a:off x="621805" y="5157192"/>
            <a:ext cx="9649072" cy="424732"/>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locale 2012 et les suivantes</a:t>
            </a:r>
            <a:endParaRPr lang="fr-CA" sz="2400" i="1" dirty="0"/>
          </a:p>
        </p:txBody>
      </p:sp>
    </p:spTree>
    <p:extLst>
      <p:ext uri="{BB962C8B-B14F-4D97-AF65-F5344CB8AC3E}">
        <p14:creationId xmlns:p14="http://schemas.microsoft.com/office/powerpoint/2010/main" val="51178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pPr algn="ctr"/>
            <a:r>
              <a:rPr lang="fr-CA" sz="3600" dirty="0">
                <a:solidFill>
                  <a:schemeClr val="accent1"/>
                </a:solidFill>
                <a:latin typeface="Nyala" panose="02000504070300020003" pitchFamily="2" charset="0"/>
              </a:rPr>
              <a:t>Les congés pour force majeure et autres congés spéciaux</a:t>
            </a:r>
            <a:br>
              <a:rPr lang="fr-CA" sz="3600" dirty="0">
                <a:latin typeface="Nyala" panose="02000504070300020003" pitchFamily="2" charset="0"/>
              </a:rPr>
            </a:br>
            <a:r>
              <a:rPr lang="fr-CA" sz="3600" dirty="0">
                <a:latin typeface="Nyala" panose="02000504070300020003" pitchFamily="2" charset="0"/>
              </a:rPr>
              <a:t>Clause 5-14.02 G) de l’entente locale p. 44 </a:t>
            </a:r>
            <a:r>
              <a:rPr lang="fr-CA" sz="3600" dirty="0"/>
              <a:t> </a:t>
            </a:r>
          </a:p>
        </p:txBody>
      </p:sp>
      <p:sp>
        <p:nvSpPr>
          <p:cNvPr id="3" name="Espace réservé du contenu 2"/>
          <p:cNvSpPr>
            <a:spLocks noGrp="1"/>
          </p:cNvSpPr>
          <p:nvPr>
            <p:ph idx="1"/>
            <p:custDataLst>
              <p:tags r:id="rId2"/>
            </p:custDataLst>
          </p:nvPr>
        </p:nvSpPr>
        <p:spPr/>
        <p:txBody>
          <a:bodyPr>
            <a:normAutofit/>
          </a:bodyPr>
          <a:lstStyle/>
          <a:p>
            <a:pPr marL="0" indent="0" algn="just">
              <a:buNone/>
            </a:pPr>
            <a:r>
              <a:rPr lang="fr-CA" sz="3600" dirty="0"/>
              <a:t>L’entente locale prévoit </a:t>
            </a:r>
            <a:r>
              <a:rPr lang="fr-CA" sz="3600" dirty="0">
                <a:solidFill>
                  <a:srgbClr val="00B050"/>
                </a:solidFill>
              </a:rPr>
              <a:t>3 journées par année </a:t>
            </a:r>
            <a:r>
              <a:rPr lang="fr-CA" sz="3600" dirty="0"/>
              <a:t>pour tout événement de cas de force majeure et/ou les autres congés spéciaux.</a:t>
            </a:r>
          </a:p>
          <a:p>
            <a:pPr marL="0" indent="0" algn="just">
              <a:buNone/>
            </a:pPr>
            <a:r>
              <a:rPr lang="fr-CA" sz="3600" dirty="0"/>
              <a:t>Vous devrez fournir des preuves à l’appui de votre demande. </a:t>
            </a:r>
            <a:r>
              <a:rPr lang="fr-CA" sz="3600" u="sng" dirty="0">
                <a:solidFill>
                  <a:srgbClr val="00B050"/>
                </a:solidFill>
              </a:rPr>
              <a:t>La parole seule de l’enseignant ne suffit pas.</a:t>
            </a:r>
          </a:p>
        </p:txBody>
      </p:sp>
    </p:spTree>
    <p:extLst>
      <p:ext uri="{BB962C8B-B14F-4D97-AF65-F5344CB8AC3E}">
        <p14:creationId xmlns:p14="http://schemas.microsoft.com/office/powerpoint/2010/main" val="65129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pPr algn="ctr"/>
            <a:r>
              <a:rPr lang="fr-CA" sz="3600" dirty="0">
                <a:solidFill>
                  <a:schemeClr val="accent1"/>
                </a:solidFill>
                <a:latin typeface="Nyala" panose="02000504070300020003" pitchFamily="2" charset="0"/>
              </a:rPr>
              <a:t>Les autres congés spéciaux</a:t>
            </a:r>
            <a:br>
              <a:rPr lang="fr-CA" sz="3600" dirty="0">
                <a:latin typeface="Nyala" panose="02000504070300020003" pitchFamily="2" charset="0"/>
              </a:rPr>
            </a:br>
            <a:r>
              <a:rPr lang="fr-CA" sz="3600" dirty="0">
                <a:latin typeface="Nyala" panose="02000504070300020003" pitchFamily="2" charset="0"/>
              </a:rPr>
              <a:t>Clause 5-14.02 G) de l’entente locale p. 44 </a:t>
            </a:r>
            <a:r>
              <a:rPr lang="fr-CA" sz="3600" dirty="0"/>
              <a:t> </a:t>
            </a:r>
          </a:p>
        </p:txBody>
      </p:sp>
      <p:sp>
        <p:nvSpPr>
          <p:cNvPr id="3" name="Espace réservé du contenu 2"/>
          <p:cNvSpPr>
            <a:spLocks noGrp="1"/>
          </p:cNvSpPr>
          <p:nvPr>
            <p:ph idx="1"/>
            <p:custDataLst>
              <p:tags r:id="rId2"/>
            </p:custDataLst>
          </p:nvPr>
        </p:nvSpPr>
        <p:spPr/>
        <p:txBody>
          <a:bodyPr>
            <a:normAutofit fontScale="77500" lnSpcReduction="20000"/>
          </a:bodyPr>
          <a:lstStyle/>
          <a:p>
            <a:pPr marL="0" indent="0" algn="just">
              <a:buNone/>
            </a:pPr>
            <a:r>
              <a:rPr lang="fr-CA" sz="2800" dirty="0"/>
              <a:t>a) maladie ou accident du </a:t>
            </a:r>
            <a:r>
              <a:rPr lang="fr-CA" sz="2800" dirty="0">
                <a:solidFill>
                  <a:srgbClr val="00B050"/>
                </a:solidFill>
              </a:rPr>
              <a:t>conjoint</a:t>
            </a:r>
            <a:r>
              <a:rPr lang="fr-CA" sz="2800" dirty="0"/>
              <a:t> qui oblige l'enseignant à l'accompagner d'urgence chez un médecin ou à l’hôpital; </a:t>
            </a:r>
          </a:p>
          <a:p>
            <a:pPr marL="0" indent="0" algn="just">
              <a:buNone/>
            </a:pPr>
            <a:r>
              <a:rPr lang="fr-CA" sz="2800" dirty="0"/>
              <a:t>b) maladie ou accident de son </a:t>
            </a:r>
            <a:r>
              <a:rPr lang="fr-CA" sz="2800" dirty="0">
                <a:solidFill>
                  <a:srgbClr val="00B050"/>
                </a:solidFill>
              </a:rPr>
              <a:t>enfant</a:t>
            </a:r>
            <a:r>
              <a:rPr lang="fr-CA" sz="2800" dirty="0"/>
              <a:t> ou </a:t>
            </a:r>
            <a:r>
              <a:rPr lang="fr-CA" sz="2800" dirty="0">
                <a:solidFill>
                  <a:srgbClr val="00B050"/>
                </a:solidFill>
              </a:rPr>
              <a:t>l’enfant de son conjoint</a:t>
            </a:r>
            <a:r>
              <a:rPr lang="fr-CA" sz="2800" dirty="0"/>
              <a:t> qui obligent l'enseignant à l'accompagner d’urgence dans une clinique médicale ou chez un médecin pour le temps nécessaire à la consultation et à ses obligations; </a:t>
            </a:r>
          </a:p>
          <a:p>
            <a:pPr marL="0" indent="0" algn="just">
              <a:buNone/>
            </a:pPr>
            <a:r>
              <a:rPr lang="fr-CA" sz="2800" dirty="0"/>
              <a:t>c) intervention chirurgicale du </a:t>
            </a:r>
            <a:r>
              <a:rPr lang="fr-CA" sz="2800" dirty="0">
                <a:solidFill>
                  <a:srgbClr val="00B050"/>
                </a:solidFill>
              </a:rPr>
              <a:t>conjoint</a:t>
            </a:r>
            <a:r>
              <a:rPr lang="fr-CA" sz="2800" dirty="0"/>
              <a:t>, de </a:t>
            </a:r>
            <a:r>
              <a:rPr lang="fr-CA" sz="2800" dirty="0">
                <a:solidFill>
                  <a:srgbClr val="00B050"/>
                </a:solidFill>
              </a:rPr>
              <a:t>son enfant</a:t>
            </a:r>
            <a:r>
              <a:rPr lang="fr-CA" sz="2800" dirty="0"/>
              <a:t> ou de </a:t>
            </a:r>
            <a:r>
              <a:rPr lang="fr-CA" sz="2800" dirty="0">
                <a:solidFill>
                  <a:srgbClr val="00B050"/>
                </a:solidFill>
              </a:rPr>
              <a:t>l’enfant de son conjoint</a:t>
            </a:r>
            <a:r>
              <a:rPr lang="fr-CA" sz="2800" dirty="0"/>
              <a:t> nécessitant la présence de l’enseignant; </a:t>
            </a:r>
          </a:p>
          <a:p>
            <a:pPr marL="0" indent="0" algn="just">
              <a:buNone/>
            </a:pPr>
            <a:r>
              <a:rPr lang="fr-CA" sz="2800" dirty="0"/>
              <a:t>d) les dispositions du sous-paragraphe 1 a) et c) s'appliquent aussi à </a:t>
            </a:r>
            <a:r>
              <a:rPr lang="fr-CA" sz="2800" dirty="0">
                <a:solidFill>
                  <a:srgbClr val="00B050"/>
                </a:solidFill>
              </a:rPr>
              <a:t>l’enfant de plus de 18 ans </a:t>
            </a:r>
            <a:r>
              <a:rPr lang="fr-CA" sz="2800" dirty="0"/>
              <a:t>ainsi qu’au </a:t>
            </a:r>
            <a:r>
              <a:rPr lang="fr-CA" sz="2800" dirty="0">
                <a:solidFill>
                  <a:srgbClr val="00B050"/>
                </a:solidFill>
              </a:rPr>
              <a:t>père</a:t>
            </a:r>
            <a:r>
              <a:rPr lang="fr-CA" sz="2800" dirty="0"/>
              <a:t> et à la </a:t>
            </a:r>
            <a:r>
              <a:rPr lang="fr-CA" sz="2800" dirty="0">
                <a:solidFill>
                  <a:srgbClr val="00B050"/>
                </a:solidFill>
              </a:rPr>
              <a:t>mère</a:t>
            </a:r>
            <a:r>
              <a:rPr lang="fr-CA" sz="2800" dirty="0"/>
              <a:t> de l’enseignant. De même, ces dispositions s’appliquent au </a:t>
            </a:r>
            <a:r>
              <a:rPr lang="fr-CA" sz="2800" dirty="0">
                <a:solidFill>
                  <a:srgbClr val="00B050"/>
                </a:solidFill>
              </a:rPr>
              <a:t>frère ou à la </a:t>
            </a:r>
            <a:r>
              <a:rPr lang="fr-CA" sz="2800" dirty="0" err="1">
                <a:solidFill>
                  <a:srgbClr val="00B050"/>
                </a:solidFill>
              </a:rPr>
              <a:t>soeur</a:t>
            </a:r>
            <a:r>
              <a:rPr lang="fr-CA" sz="2800" dirty="0">
                <a:solidFill>
                  <a:srgbClr val="00B050"/>
                </a:solidFill>
              </a:rPr>
              <a:t> qui cohabite avec l'enseignant</a:t>
            </a:r>
            <a:r>
              <a:rPr lang="fr-CA" sz="2800" dirty="0"/>
              <a:t>; </a:t>
            </a:r>
          </a:p>
          <a:p>
            <a:pPr marL="0" indent="0" algn="just">
              <a:buNone/>
            </a:pPr>
            <a:r>
              <a:rPr lang="fr-CA" sz="2800" dirty="0"/>
              <a:t>e) maladie, intervention chirurgicale ou accident de son </a:t>
            </a:r>
            <a:r>
              <a:rPr lang="fr-CA" sz="2800" dirty="0">
                <a:solidFill>
                  <a:srgbClr val="00B050"/>
                </a:solidFill>
              </a:rPr>
              <a:t>enfant</a:t>
            </a:r>
            <a:r>
              <a:rPr lang="fr-CA" sz="2800" dirty="0"/>
              <a:t> ou l’</a:t>
            </a:r>
            <a:r>
              <a:rPr lang="fr-CA" sz="2800" dirty="0">
                <a:solidFill>
                  <a:srgbClr val="00B050"/>
                </a:solidFill>
              </a:rPr>
              <a:t>enfant de son conjoint </a:t>
            </a:r>
            <a:r>
              <a:rPr lang="fr-CA" sz="2800" dirty="0"/>
              <a:t>qui nécessite l’hospitalisation. Cette disposition s’applique toutefois après avoir épuisé les six jours prévus à la clause 5-14.07; </a:t>
            </a:r>
          </a:p>
          <a:p>
            <a:pPr marL="0" indent="0" algn="just">
              <a:buNone/>
            </a:pPr>
            <a:endParaRPr lang="fr-CA" sz="2800" dirty="0"/>
          </a:p>
        </p:txBody>
      </p:sp>
    </p:spTree>
    <p:extLst>
      <p:ext uri="{BB962C8B-B14F-4D97-AF65-F5344CB8AC3E}">
        <p14:creationId xmlns:p14="http://schemas.microsoft.com/office/powerpoint/2010/main" val="188362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pPr algn="ctr"/>
            <a:r>
              <a:rPr lang="fr-CA" sz="3600" dirty="0">
                <a:solidFill>
                  <a:schemeClr val="accent1"/>
                </a:solidFill>
                <a:latin typeface="Nyala" panose="02000504070300020003" pitchFamily="2" charset="0"/>
              </a:rPr>
              <a:t>Les autres congés spéciaux (suite)</a:t>
            </a:r>
            <a:br>
              <a:rPr lang="fr-CA" sz="3600" dirty="0">
                <a:latin typeface="Nyala" panose="02000504070300020003" pitchFamily="2" charset="0"/>
              </a:rPr>
            </a:br>
            <a:r>
              <a:rPr lang="fr-CA" sz="3600" dirty="0">
                <a:latin typeface="Nyala" panose="02000504070300020003" pitchFamily="2" charset="0"/>
              </a:rPr>
              <a:t>Clause 5-14.02 G) de l’entente locale p. 44 </a:t>
            </a:r>
            <a:r>
              <a:rPr lang="fr-CA" sz="3600" dirty="0"/>
              <a:t> </a:t>
            </a:r>
          </a:p>
        </p:txBody>
      </p:sp>
      <p:sp>
        <p:nvSpPr>
          <p:cNvPr id="3" name="Espace réservé du contenu 2"/>
          <p:cNvSpPr>
            <a:spLocks noGrp="1"/>
          </p:cNvSpPr>
          <p:nvPr>
            <p:ph idx="1"/>
            <p:custDataLst>
              <p:tags r:id="rId2"/>
            </p:custDataLst>
          </p:nvPr>
        </p:nvSpPr>
        <p:spPr/>
        <p:txBody>
          <a:bodyPr>
            <a:normAutofit fontScale="70000" lnSpcReduction="20000"/>
          </a:bodyPr>
          <a:lstStyle/>
          <a:p>
            <a:pPr marL="0" indent="0" algn="just">
              <a:buNone/>
            </a:pPr>
            <a:r>
              <a:rPr lang="fr-CA" sz="3600" dirty="0"/>
              <a:t>f) en cas de décès de </a:t>
            </a:r>
            <a:r>
              <a:rPr lang="fr-CA" sz="3600" dirty="0">
                <a:solidFill>
                  <a:srgbClr val="00B050"/>
                </a:solidFill>
              </a:rPr>
              <a:t>la personne qui a été tuteur légal de l'enseignant ou dont l'enseignant est tuteur légal </a:t>
            </a:r>
            <a:r>
              <a:rPr lang="fr-CA" sz="3600" dirty="0"/>
              <a:t>et qui n’a pas droit à l’un des congés spéciaux prévus à la clause 5-14.02 A), B) et C); </a:t>
            </a:r>
          </a:p>
          <a:p>
            <a:pPr marL="0" indent="0" algn="just">
              <a:buNone/>
            </a:pPr>
            <a:r>
              <a:rPr lang="fr-CA" sz="3600" dirty="0"/>
              <a:t>g) accident d'automobile lorsque l’enseignant se rend au travail, pour le temps nécessaire aux constatations d'usage et aux dispositions urgentes; </a:t>
            </a:r>
          </a:p>
          <a:p>
            <a:pPr marL="0" indent="0" algn="just">
              <a:buNone/>
            </a:pPr>
            <a:r>
              <a:rPr lang="fr-CA" sz="3600" dirty="0"/>
              <a:t>h) une journée d’absence par année pour se présenter dans une Cour de justice ou pour participer à une séance de médiation pour cause de séparation ou de divorce; </a:t>
            </a:r>
          </a:p>
          <a:p>
            <a:pPr marL="0" indent="0" algn="just">
              <a:buNone/>
            </a:pPr>
            <a:r>
              <a:rPr lang="fr-CA" sz="3600" dirty="0"/>
              <a:t>i) deux journées d’absence pour participer aux fêtes religieuses pour l’enseignant qui est de confessionnalité autre que catholique; </a:t>
            </a:r>
          </a:p>
          <a:p>
            <a:pPr lvl="1" algn="just">
              <a:buFont typeface="Wingdings" panose="05000000000000000000" pitchFamily="2" charset="2"/>
              <a:buChar char="v"/>
            </a:pPr>
            <a:r>
              <a:rPr lang="fr-CA" sz="3200" dirty="0"/>
              <a:t>Exception: pas n’y a pas d’obligation de déposer des preuves à l’appui de la demande.</a:t>
            </a:r>
          </a:p>
          <a:p>
            <a:pPr marL="0" indent="0" algn="just">
              <a:buNone/>
            </a:pPr>
            <a:endParaRPr lang="fr-CA" sz="2800" dirty="0"/>
          </a:p>
        </p:txBody>
      </p:sp>
    </p:spTree>
    <p:extLst>
      <p:ext uri="{BB962C8B-B14F-4D97-AF65-F5344CB8AC3E}">
        <p14:creationId xmlns:p14="http://schemas.microsoft.com/office/powerpoint/2010/main" val="341717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pPr algn="ctr"/>
            <a:r>
              <a:rPr lang="fr-CA" sz="3600" dirty="0">
                <a:solidFill>
                  <a:schemeClr val="accent1"/>
                </a:solidFill>
                <a:latin typeface="Nyala" panose="02000504070300020003" pitchFamily="2" charset="0"/>
              </a:rPr>
              <a:t>Les congés de force majeure</a:t>
            </a:r>
            <a:br>
              <a:rPr lang="fr-CA" sz="3600" dirty="0">
                <a:latin typeface="Nyala" panose="02000504070300020003" pitchFamily="2" charset="0"/>
              </a:rPr>
            </a:br>
            <a:r>
              <a:rPr lang="fr-CA" sz="3600" dirty="0">
                <a:latin typeface="Nyala" panose="02000504070300020003" pitchFamily="2" charset="0"/>
              </a:rPr>
              <a:t>Clause 5-14.02 G) de l’entente locale p. 44 </a:t>
            </a:r>
            <a:r>
              <a:rPr lang="fr-CA" sz="3600" dirty="0"/>
              <a:t> </a:t>
            </a:r>
          </a:p>
        </p:txBody>
      </p:sp>
      <p:sp>
        <p:nvSpPr>
          <p:cNvPr id="3" name="Espace réservé du contenu 2"/>
          <p:cNvSpPr>
            <a:spLocks noGrp="1"/>
          </p:cNvSpPr>
          <p:nvPr>
            <p:ph idx="1"/>
            <p:custDataLst>
              <p:tags r:id="rId2"/>
            </p:custDataLst>
          </p:nvPr>
        </p:nvSpPr>
        <p:spPr/>
        <p:txBody>
          <a:bodyPr>
            <a:normAutofit/>
          </a:bodyPr>
          <a:lstStyle/>
          <a:p>
            <a:pPr marL="0" indent="0" algn="just">
              <a:buNone/>
            </a:pPr>
            <a:r>
              <a:rPr lang="fr-CA" sz="2800" dirty="0"/>
              <a:t>La définition d’un évènement de force majeure:</a:t>
            </a:r>
          </a:p>
          <a:p>
            <a:pPr marL="0" indent="0" algn="just">
              <a:buNone/>
            </a:pPr>
            <a:r>
              <a:rPr lang="fr-CA" sz="2800" i="1" dirty="0"/>
              <a:t>Un événement de force majeure est un événement extérieur à l’enseignant, que celui-ci ne pouvait prévoir, auquel il ne pouvait résister et qui a rendu absolument impossible l’exécution de l’obligation. </a:t>
            </a:r>
          </a:p>
          <a:p>
            <a:pPr marL="0" indent="0" algn="just">
              <a:buNone/>
            </a:pPr>
            <a:endParaRPr lang="fr-CA" sz="2800" i="1" dirty="0"/>
          </a:p>
          <a:p>
            <a:pPr marL="0" indent="0" algn="just">
              <a:buNone/>
            </a:pPr>
            <a:r>
              <a:rPr lang="fr-CA" sz="2800" dirty="0"/>
              <a:t>La décision, de vous reconnaître ou non votre absence comme étant un cas de force majeure, revient au service des ressources humaines et non à la direction d’école.</a:t>
            </a:r>
          </a:p>
          <a:p>
            <a:pPr marL="0" indent="0" algn="just">
              <a:buNone/>
            </a:pPr>
            <a:endParaRPr lang="fr-CA" sz="2800" i="1" dirty="0"/>
          </a:p>
        </p:txBody>
      </p:sp>
    </p:spTree>
    <p:extLst>
      <p:ext uri="{BB962C8B-B14F-4D97-AF65-F5344CB8AC3E}">
        <p14:creationId xmlns:p14="http://schemas.microsoft.com/office/powerpoint/2010/main" val="385810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1905000"/>
            <a:ext cx="11089232" cy="2667000"/>
          </a:xfrm>
        </p:spPr>
        <p:txBody>
          <a:bodyPr/>
          <a:lstStyle/>
          <a:p>
            <a:r>
              <a:rPr lang="fr-CA" sz="6000" dirty="0">
                <a:latin typeface="Nyala" panose="02000504070300020003" pitchFamily="2" charset="0"/>
              </a:rPr>
              <a:t>Congés spéciaux pour les enseignants sous contrat à la leçon</a:t>
            </a:r>
          </a:p>
        </p:txBody>
      </p:sp>
      <p:sp>
        <p:nvSpPr>
          <p:cNvPr id="3" name="Espace réservé du texte 2"/>
          <p:cNvSpPr>
            <a:spLocks noGrp="1"/>
          </p:cNvSpPr>
          <p:nvPr>
            <p:ph type="body" idx="1"/>
            <p:custDataLst>
              <p:tags r:id="rId2"/>
            </p:custDataLst>
          </p:nvPr>
        </p:nvSpPr>
        <p:spPr>
          <a:xfrm>
            <a:off x="693811" y="5102525"/>
            <a:ext cx="10873209" cy="1069675"/>
          </a:xfrm>
        </p:spPr>
        <p:txBody>
          <a:bodyPr>
            <a:normAutofit/>
          </a:bodyPr>
          <a:lstStyle/>
          <a:p>
            <a:pPr algn="just"/>
            <a:r>
              <a:rPr lang="fr-CA" dirty="0"/>
              <a:t>Pour avoir droit à ces congés spéciaux, prévu à l’</a:t>
            </a:r>
            <a:r>
              <a:rPr lang="fr-CA" dirty="0">
                <a:hlinkClick r:id="rId4"/>
              </a:rPr>
              <a:t>entente nationale</a:t>
            </a:r>
            <a:r>
              <a:rPr lang="fr-CA" dirty="0"/>
              <a:t>, l’enseignant doit avoir enseigné au cours de l’année scolaire précédente et de l’année scolaire en cours.</a:t>
            </a:r>
          </a:p>
        </p:txBody>
      </p:sp>
    </p:spTree>
    <p:extLst>
      <p:ext uri="{BB962C8B-B14F-4D97-AF65-F5344CB8AC3E}">
        <p14:creationId xmlns:p14="http://schemas.microsoft.com/office/powerpoint/2010/main" val="158331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1905000"/>
            <a:ext cx="10044609" cy="2667000"/>
          </a:xfrm>
        </p:spPr>
        <p:txBody>
          <a:bodyPr/>
          <a:lstStyle/>
          <a:p>
            <a:r>
              <a:rPr lang="fr-CA" sz="6000" dirty="0">
                <a:latin typeface="Nyala" panose="02000504070300020003" pitchFamily="2" charset="0"/>
              </a:rPr>
              <a:t>Les congés spéciaux pour les enseignants sous contrat à la leçon</a:t>
            </a:r>
          </a:p>
        </p:txBody>
      </p:sp>
      <p:sp>
        <p:nvSpPr>
          <p:cNvPr id="5" name="ZoneTexte 4"/>
          <p:cNvSpPr txBox="1"/>
          <p:nvPr>
            <p:custDataLst>
              <p:tags r:id="rId2"/>
            </p:custDataLst>
          </p:nvPr>
        </p:nvSpPr>
        <p:spPr>
          <a:xfrm>
            <a:off x="621804" y="5157192"/>
            <a:ext cx="10801200" cy="424732"/>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nationale </a:t>
            </a:r>
            <a:r>
              <a:rPr lang="fr-CA" sz="2400" dirty="0"/>
              <a:t>2015-2020 et de la </a:t>
            </a:r>
            <a:r>
              <a:rPr lang="fr-CA" sz="2400" i="1" dirty="0">
                <a:hlinkClick r:id="rId5"/>
              </a:rPr>
              <a:t>Loi sur les normes du travail</a:t>
            </a:r>
            <a:r>
              <a:rPr lang="fr-CA" sz="2400" dirty="0"/>
              <a:t> (LNT)</a:t>
            </a:r>
          </a:p>
        </p:txBody>
      </p:sp>
    </p:spTree>
    <p:extLst>
      <p:ext uri="{BB962C8B-B14F-4D97-AF65-F5344CB8AC3E}">
        <p14:creationId xmlns:p14="http://schemas.microsoft.com/office/powerpoint/2010/main" val="397620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rmAutofit/>
          </a:bodyPr>
          <a:lstStyle/>
          <a:p>
            <a:pPr algn="ctr"/>
            <a:r>
              <a:rPr lang="fr-CA" sz="6600" dirty="0">
                <a:latin typeface="Nyala" panose="02000504070300020003" pitchFamily="2" charset="0"/>
              </a:rPr>
              <a:t>BON À SAVOIR</a:t>
            </a:r>
          </a:p>
        </p:txBody>
      </p:sp>
      <p:sp>
        <p:nvSpPr>
          <p:cNvPr id="5" name="Espace réservé du contenu 4"/>
          <p:cNvSpPr>
            <a:spLocks noGrp="1"/>
          </p:cNvSpPr>
          <p:nvPr>
            <p:ph idx="1"/>
            <p:custDataLst>
              <p:tags r:id="rId2"/>
            </p:custDataLst>
          </p:nvPr>
        </p:nvSpPr>
        <p:spPr/>
        <p:txBody>
          <a:bodyPr/>
          <a:lstStyle/>
          <a:p>
            <a:pPr algn="just">
              <a:buFont typeface="Wingdings" panose="05000000000000000000" pitchFamily="2" charset="2"/>
              <a:buChar char="v"/>
            </a:pPr>
            <a:r>
              <a:rPr lang="fr-CA" sz="3200" dirty="0"/>
              <a:t> Les congés spéciaux auxquels vous pourriez avoir droit dépendent de votre statut:</a:t>
            </a:r>
          </a:p>
          <a:p>
            <a:pPr marL="0" indent="0" algn="just">
              <a:buNone/>
            </a:pPr>
            <a:endParaRPr lang="fr-CA" dirty="0"/>
          </a:p>
          <a:p>
            <a:pPr lvl="2" algn="just">
              <a:buFont typeface="Wingdings" panose="05000000000000000000" pitchFamily="2" charset="2"/>
              <a:buChar char="v"/>
            </a:pPr>
            <a:r>
              <a:rPr lang="fr-CA" sz="2400" dirty="0"/>
              <a:t>Enseignant sous contrat à temps plein ou à temps partiel;</a:t>
            </a:r>
          </a:p>
          <a:p>
            <a:pPr lvl="2" algn="just">
              <a:buFont typeface="Wingdings" panose="05000000000000000000" pitchFamily="2" charset="2"/>
              <a:buChar char="v"/>
            </a:pPr>
            <a:r>
              <a:rPr lang="fr-CA" sz="2400" dirty="0"/>
              <a:t>Enseignant sous contrat à la leçon;</a:t>
            </a:r>
          </a:p>
          <a:p>
            <a:pPr lvl="3" algn="just">
              <a:buFont typeface="Wingdings" panose="05000000000000000000" pitchFamily="2" charset="2"/>
              <a:buChar char="v"/>
            </a:pPr>
            <a:r>
              <a:rPr lang="fr-CA" sz="2400" i="1" dirty="0"/>
              <a:t>Vous devez avoir enseigné l’année scolaire précédente et l’année scolaire en cours;</a:t>
            </a:r>
          </a:p>
          <a:p>
            <a:pPr lvl="2" algn="just">
              <a:buFont typeface="Wingdings" panose="05000000000000000000" pitchFamily="2" charset="2"/>
              <a:buChar char="v"/>
            </a:pPr>
            <a:r>
              <a:rPr lang="fr-CA" sz="2400" dirty="0"/>
              <a:t>Suppléant occasionnel ou enseignant à taux horaire.</a:t>
            </a:r>
          </a:p>
          <a:p>
            <a:pPr lvl="1">
              <a:buFont typeface="Wingdings" panose="05000000000000000000" pitchFamily="2" charset="2"/>
              <a:buChar char="v"/>
            </a:pPr>
            <a:endParaRPr lang="fr-CA" dirty="0"/>
          </a:p>
          <a:p>
            <a:pPr marL="0" indent="0">
              <a:buNone/>
            </a:pPr>
            <a:endParaRPr lang="fr-CA" dirty="0"/>
          </a:p>
        </p:txBody>
      </p:sp>
    </p:spTree>
    <p:extLst>
      <p:ext uri="{BB962C8B-B14F-4D97-AF65-F5344CB8AC3E}">
        <p14:creationId xmlns:p14="http://schemas.microsoft.com/office/powerpoint/2010/main" val="117407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b="1" dirty="0">
                <a:solidFill>
                  <a:schemeClr val="accent1"/>
                </a:solidFill>
                <a:latin typeface="Nyala" panose="02000504070300020003" pitchFamily="2" charset="0"/>
              </a:rPr>
              <a:t>Les congés à la suite d’un décès </a:t>
            </a:r>
            <a:br>
              <a:rPr lang="fr-CA" b="1" dirty="0">
                <a:solidFill>
                  <a:schemeClr val="accent1"/>
                </a:solidFill>
                <a:latin typeface="Nyala" panose="02000504070300020003" pitchFamily="2" charset="0"/>
              </a:rPr>
            </a:br>
            <a:r>
              <a:rPr lang="fr-CA" dirty="0">
                <a:latin typeface="Nyala" panose="02000504070300020003" pitchFamily="2" charset="0"/>
              </a:rPr>
              <a:t>Clause 5-14.06 de l’entente nationale (EN) p. 92 - 93</a:t>
            </a:r>
          </a:p>
        </p:txBody>
      </p:sp>
      <p:sp>
        <p:nvSpPr>
          <p:cNvPr id="5" name="Espace réservé du contenu 4"/>
          <p:cNvSpPr>
            <a:spLocks noGrp="1"/>
          </p:cNvSpPr>
          <p:nvPr>
            <p:ph idx="1"/>
            <p:custDataLst>
              <p:tags r:id="rId2"/>
            </p:custDataLst>
          </p:nvPr>
        </p:nvSpPr>
        <p:spPr/>
        <p:txBody>
          <a:bodyPr>
            <a:normAutofit fontScale="92500" lnSpcReduction="20000"/>
          </a:bodyPr>
          <a:lstStyle/>
          <a:p>
            <a:pPr marL="0" indent="0" algn="just">
              <a:buNone/>
            </a:pPr>
            <a:r>
              <a:rPr lang="fr-CA" sz="2800" dirty="0"/>
              <a:t>À la suite du décès de son </a:t>
            </a:r>
            <a:r>
              <a:rPr lang="fr-CA" sz="2800" dirty="0">
                <a:solidFill>
                  <a:srgbClr val="00B050"/>
                </a:solidFill>
              </a:rPr>
              <a:t>conjoint</a:t>
            </a:r>
            <a:r>
              <a:rPr lang="fr-CA" sz="2800" dirty="0"/>
              <a:t>, de </a:t>
            </a:r>
            <a:r>
              <a:rPr lang="fr-CA" sz="2800" dirty="0">
                <a:solidFill>
                  <a:srgbClr val="00B050"/>
                </a:solidFill>
              </a:rPr>
              <a:t>son enfant </a:t>
            </a:r>
            <a:r>
              <a:rPr lang="fr-CA" sz="2800" dirty="0"/>
              <a:t>ou de </a:t>
            </a:r>
            <a:r>
              <a:rPr lang="fr-CA" sz="2800" dirty="0">
                <a:solidFill>
                  <a:srgbClr val="00B050"/>
                </a:solidFill>
              </a:rPr>
              <a:t>l’enfant de son conjoint (vivant sous le même toit)</a:t>
            </a:r>
            <a:r>
              <a:rPr lang="fr-CA" sz="2800" dirty="0"/>
              <a:t>:</a:t>
            </a:r>
          </a:p>
          <a:p>
            <a:pPr marL="0" indent="0" algn="just">
              <a:buNone/>
            </a:pPr>
            <a:endParaRPr lang="fr-CA" sz="2800" dirty="0"/>
          </a:p>
          <a:p>
            <a:pPr marL="274320" lvl="1" indent="0" algn="just">
              <a:buNone/>
            </a:pPr>
            <a:r>
              <a:rPr lang="fr-CA" sz="2800" dirty="0"/>
              <a:t>3 jours consécutifs, ouvrables ou non, à l’inclusion du jour des funérailles (EN) et 2 jours additionnels sans solde en vertu de </a:t>
            </a:r>
            <a:r>
              <a:rPr lang="fr-CA" sz="2800" dirty="0">
                <a:hlinkClick r:id="rId4"/>
              </a:rPr>
              <a:t>l’article 80 de la LNT</a:t>
            </a:r>
            <a:r>
              <a:rPr lang="fr-CA" sz="2800" dirty="0"/>
              <a:t>;</a:t>
            </a:r>
          </a:p>
          <a:p>
            <a:pPr marL="274320" lvl="1" indent="0" algn="ctr">
              <a:buNone/>
            </a:pPr>
            <a:r>
              <a:rPr lang="fr-CA" sz="2800" dirty="0"/>
              <a:t>ou</a:t>
            </a:r>
          </a:p>
          <a:p>
            <a:pPr marL="274320" lvl="1" indent="0" algn="ctr">
              <a:buNone/>
            </a:pPr>
            <a:endParaRPr lang="fr-CA" sz="2800" dirty="0"/>
          </a:p>
          <a:p>
            <a:pPr marL="274320" lvl="1" indent="0" algn="just">
              <a:buNone/>
            </a:pPr>
            <a:r>
              <a:rPr lang="fr-CA" sz="2800" dirty="0"/>
              <a:t>2 jours consécutifs ouvrables ou non à l’inclusion du jour des funérailles et un jour additionnel pour assister à toute cérémonie ultérieure (EN) et 2 jours additionnels sans solde en vertu de </a:t>
            </a:r>
            <a:r>
              <a:rPr lang="fr-CA" sz="2800" dirty="0">
                <a:hlinkClick r:id="rId4"/>
              </a:rPr>
              <a:t>l’article 80 de la LNT</a:t>
            </a:r>
            <a:r>
              <a:rPr lang="fr-CA" sz="2800" dirty="0"/>
              <a:t>;</a:t>
            </a:r>
          </a:p>
          <a:p>
            <a:pPr marL="274320" lvl="1" indent="0">
              <a:buNone/>
            </a:pPr>
            <a:endParaRPr lang="fr-CA" sz="2800" dirty="0"/>
          </a:p>
          <a:p>
            <a:pPr lvl="1">
              <a:buFont typeface="Wingdings" panose="05000000000000000000" pitchFamily="2" charset="2"/>
              <a:buChar char="v"/>
            </a:pPr>
            <a:endParaRPr lang="fr-CA" dirty="0"/>
          </a:p>
          <a:p>
            <a:pPr marL="274320" lvl="1" indent="0">
              <a:buNone/>
            </a:pPr>
            <a:endParaRPr lang="fr-CA" dirty="0"/>
          </a:p>
        </p:txBody>
      </p:sp>
    </p:spTree>
    <p:extLst>
      <p:ext uri="{BB962C8B-B14F-4D97-AF65-F5344CB8AC3E}">
        <p14:creationId xmlns:p14="http://schemas.microsoft.com/office/powerpoint/2010/main" val="310757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 </a:t>
            </a:r>
            <a:br>
              <a:rPr lang="fr-CA" dirty="0">
                <a:solidFill>
                  <a:schemeClr val="accent1"/>
                </a:solidFill>
                <a:latin typeface="Nyala" panose="02000504070300020003" pitchFamily="2" charset="0"/>
              </a:rPr>
            </a:br>
            <a:r>
              <a:rPr lang="fr-CA" dirty="0">
                <a:latin typeface="Nyala" panose="02000504070300020003" pitchFamily="2" charset="0"/>
              </a:rPr>
              <a:t>Clause 5-14.06 de l’entente nationale (EN) p. 92 - 93</a:t>
            </a:r>
          </a:p>
        </p:txBody>
      </p:sp>
      <p:sp>
        <p:nvSpPr>
          <p:cNvPr id="5" name="Espace réservé du contenu 4"/>
          <p:cNvSpPr>
            <a:spLocks noGrp="1"/>
          </p:cNvSpPr>
          <p:nvPr>
            <p:ph idx="1"/>
            <p:custDataLst>
              <p:tags r:id="rId2"/>
            </p:custDataLst>
          </p:nvPr>
        </p:nvSpPr>
        <p:spPr/>
        <p:txBody>
          <a:bodyPr>
            <a:normAutofit lnSpcReduction="10000"/>
          </a:bodyPr>
          <a:lstStyle/>
          <a:p>
            <a:pPr marL="0" indent="0" algn="just">
              <a:buNone/>
            </a:pPr>
            <a:r>
              <a:rPr lang="fr-CA" sz="2800" dirty="0"/>
              <a:t>À la suite du décès de </a:t>
            </a:r>
            <a:r>
              <a:rPr lang="fr-CA" sz="2800" dirty="0">
                <a:solidFill>
                  <a:srgbClr val="00B050"/>
                </a:solidFill>
              </a:rPr>
              <a:t>son père</a:t>
            </a:r>
            <a:r>
              <a:rPr lang="fr-CA" sz="2800" dirty="0"/>
              <a:t>, de </a:t>
            </a:r>
            <a:r>
              <a:rPr lang="fr-CA" sz="2800" dirty="0">
                <a:solidFill>
                  <a:srgbClr val="00B050"/>
                </a:solidFill>
              </a:rPr>
              <a:t>sa mère</a:t>
            </a:r>
            <a:r>
              <a:rPr lang="fr-CA" sz="2800" dirty="0"/>
              <a:t>, de </a:t>
            </a:r>
            <a:r>
              <a:rPr lang="fr-CA" sz="2800" dirty="0">
                <a:solidFill>
                  <a:srgbClr val="00B050"/>
                </a:solidFill>
              </a:rPr>
              <a:t>son frère </a:t>
            </a:r>
            <a:r>
              <a:rPr lang="fr-CA" sz="2800" dirty="0"/>
              <a:t>ou de </a:t>
            </a:r>
            <a:r>
              <a:rPr lang="fr-CA" sz="2800" dirty="0">
                <a:solidFill>
                  <a:srgbClr val="00B050"/>
                </a:solidFill>
              </a:rPr>
              <a:t>sa sœur</a:t>
            </a:r>
            <a:r>
              <a:rPr lang="fr-CA" sz="2800" dirty="0"/>
              <a:t>:</a:t>
            </a:r>
          </a:p>
          <a:p>
            <a:pPr marL="273600" indent="0" algn="just">
              <a:lnSpc>
                <a:spcPct val="80000"/>
              </a:lnSpc>
              <a:spcBef>
                <a:spcPts val="0"/>
              </a:spcBef>
              <a:buNone/>
            </a:pPr>
            <a:endParaRPr lang="fr-CA" sz="2800" dirty="0"/>
          </a:p>
          <a:p>
            <a:pPr marL="273600" indent="0" algn="just">
              <a:lnSpc>
                <a:spcPct val="80000"/>
              </a:lnSpc>
              <a:spcBef>
                <a:spcPts val="0"/>
              </a:spcBef>
              <a:buNone/>
            </a:pPr>
            <a:r>
              <a:rPr lang="fr-CA" sz="2800" dirty="0"/>
              <a:t>2 jours consécutifs, ouvrables ou non, à l’inclusion du jour des funérailles (EN) et 3 jours additionnels sans solde en vertu de </a:t>
            </a:r>
            <a:r>
              <a:rPr lang="fr-CA" sz="2800" dirty="0">
                <a:hlinkClick r:id="rId4"/>
              </a:rPr>
              <a:t>l’article 80 de la LNT</a:t>
            </a:r>
            <a:r>
              <a:rPr lang="fr-CA" sz="2800" dirty="0"/>
              <a:t>;</a:t>
            </a:r>
          </a:p>
          <a:p>
            <a:pPr marL="273600" indent="0" algn="just">
              <a:lnSpc>
                <a:spcPct val="80000"/>
              </a:lnSpc>
              <a:spcBef>
                <a:spcPts val="0"/>
              </a:spcBef>
              <a:buNone/>
            </a:pPr>
            <a:endParaRPr lang="fr-CA" sz="2800" dirty="0"/>
          </a:p>
          <a:p>
            <a:pPr marL="273600" lvl="1" indent="0" algn="ctr">
              <a:lnSpc>
                <a:spcPct val="80000"/>
              </a:lnSpc>
              <a:spcBef>
                <a:spcPts val="0"/>
              </a:spcBef>
              <a:buNone/>
            </a:pPr>
            <a:r>
              <a:rPr lang="fr-CA" sz="2800" dirty="0"/>
              <a:t>ou</a:t>
            </a:r>
          </a:p>
          <a:p>
            <a:pPr marL="273600" lvl="1" indent="0" algn="just">
              <a:lnSpc>
                <a:spcPct val="80000"/>
              </a:lnSpc>
              <a:spcBef>
                <a:spcPts val="0"/>
              </a:spcBef>
              <a:buNone/>
            </a:pPr>
            <a:endParaRPr lang="fr-CA" sz="2800" dirty="0"/>
          </a:p>
          <a:p>
            <a:pPr marL="273600" indent="0" algn="just">
              <a:lnSpc>
                <a:spcPct val="80000"/>
              </a:lnSpc>
              <a:spcBef>
                <a:spcPts val="0"/>
              </a:spcBef>
              <a:buNone/>
            </a:pPr>
            <a:r>
              <a:rPr lang="fr-CA" sz="2800" dirty="0"/>
              <a:t>1 jour, ouvrable ou non, à l’inclusion du jour des funérailles et un jour additionnel pour assister à toute cérémonie ultérieure (EN) et 3 jours additionnels sans solde en vertu de </a:t>
            </a:r>
            <a:r>
              <a:rPr lang="fr-CA" sz="2800" dirty="0">
                <a:hlinkClick r:id="rId4"/>
              </a:rPr>
              <a:t>l’article 80 de la LNT</a:t>
            </a:r>
            <a:r>
              <a:rPr lang="fr-CA" sz="2800" dirty="0"/>
              <a:t>;</a:t>
            </a:r>
          </a:p>
          <a:p>
            <a:pPr marL="0" lvl="1" indent="0">
              <a:lnSpc>
                <a:spcPct val="80000"/>
              </a:lnSpc>
              <a:spcBef>
                <a:spcPts val="0"/>
              </a:spcBef>
              <a:buNone/>
            </a:pPr>
            <a:endParaRPr lang="fr-CA" dirty="0"/>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147336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a:t>
            </a:r>
            <a:br>
              <a:rPr lang="fr-CA" dirty="0">
                <a:solidFill>
                  <a:schemeClr val="accent1"/>
                </a:solidFill>
                <a:latin typeface="Nyala" panose="02000504070300020003" pitchFamily="2" charset="0"/>
              </a:rPr>
            </a:br>
            <a:r>
              <a:rPr lang="fr-CA" dirty="0">
                <a:latin typeface="Nyala" panose="02000504070300020003" pitchFamily="2" charset="0"/>
              </a:rPr>
              <a:t>Clause 5-14.06 de l’entente nationale p. 92 - 93</a:t>
            </a:r>
          </a:p>
        </p:txBody>
      </p:sp>
      <p:sp>
        <p:nvSpPr>
          <p:cNvPr id="5" name="Espace réservé du contenu 4"/>
          <p:cNvSpPr>
            <a:spLocks noGrp="1"/>
          </p:cNvSpPr>
          <p:nvPr>
            <p:ph idx="1"/>
            <p:custDataLst>
              <p:tags r:id="rId2"/>
            </p:custDataLst>
          </p:nvPr>
        </p:nvSpPr>
        <p:spPr/>
        <p:txBody>
          <a:bodyPr>
            <a:normAutofit/>
          </a:bodyPr>
          <a:lstStyle/>
          <a:p>
            <a:pPr marL="274320" lvl="1" indent="0" algn="just">
              <a:buNone/>
            </a:pPr>
            <a:r>
              <a:rPr lang="fr-CA" sz="2800" dirty="0"/>
              <a:t>Pour les cas nommés aux diapositives précédentes (20-21), vous avez aussi droit à une journée additionnelle si les funérailles ont lieu à plus de 240 km du lieu de résidence.</a:t>
            </a:r>
            <a:endParaRPr lang="fr-CA" dirty="0"/>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180975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a:t>
            </a:r>
            <a:br>
              <a:rPr lang="fr-CA" dirty="0">
                <a:solidFill>
                  <a:schemeClr val="accent1"/>
                </a:solidFill>
                <a:latin typeface="Nyala" panose="02000504070300020003" pitchFamily="2" charset="0"/>
              </a:rPr>
            </a:br>
            <a:r>
              <a:rPr lang="fr-CA" dirty="0">
                <a:latin typeface="Nyala" panose="02000504070300020003" pitchFamily="2" charset="0"/>
              </a:rPr>
              <a:t>En vertu de l’article 80.1 de la LNT</a:t>
            </a:r>
          </a:p>
        </p:txBody>
      </p:sp>
      <p:sp>
        <p:nvSpPr>
          <p:cNvPr id="5" name="Espace réservé du contenu 4"/>
          <p:cNvSpPr>
            <a:spLocks noGrp="1"/>
          </p:cNvSpPr>
          <p:nvPr>
            <p:ph idx="1"/>
            <p:custDataLst>
              <p:tags r:id="rId2"/>
            </p:custDataLst>
          </p:nvPr>
        </p:nvSpPr>
        <p:spPr/>
        <p:txBody>
          <a:bodyPr>
            <a:normAutofit/>
          </a:bodyPr>
          <a:lstStyle/>
          <a:p>
            <a:pPr marL="274320" lvl="1" indent="0" algn="just">
              <a:buNone/>
            </a:pPr>
            <a:r>
              <a:rPr lang="fr-CA" sz="2800" dirty="0"/>
              <a:t>L’enseignant à la leçon a droit à une journée d’absence sans solde à la suite du décès de ses </a:t>
            </a:r>
            <a:r>
              <a:rPr lang="fr-CA" sz="2800" dirty="0">
                <a:solidFill>
                  <a:srgbClr val="00B050"/>
                </a:solidFill>
              </a:rPr>
              <a:t>beaux-parents</a:t>
            </a:r>
            <a:r>
              <a:rPr lang="fr-CA" sz="2800" dirty="0"/>
              <a:t>, d’un de ses </a:t>
            </a:r>
            <a:r>
              <a:rPr lang="fr-CA" sz="2800" dirty="0">
                <a:solidFill>
                  <a:srgbClr val="00B050"/>
                </a:solidFill>
              </a:rPr>
              <a:t>grands-parents</a:t>
            </a:r>
            <a:r>
              <a:rPr lang="fr-CA" sz="2800" dirty="0"/>
              <a:t>, de son </a:t>
            </a:r>
            <a:r>
              <a:rPr lang="fr-CA" sz="2800" dirty="0">
                <a:solidFill>
                  <a:srgbClr val="00B050"/>
                </a:solidFill>
              </a:rPr>
              <a:t>beau-frère</a:t>
            </a:r>
            <a:r>
              <a:rPr lang="fr-CA" sz="2800" dirty="0"/>
              <a:t>, de sa </a:t>
            </a:r>
            <a:r>
              <a:rPr lang="fr-CA" sz="2800" dirty="0" err="1">
                <a:solidFill>
                  <a:srgbClr val="00B050"/>
                </a:solidFill>
              </a:rPr>
              <a:t>belle-soeur</a:t>
            </a:r>
            <a:r>
              <a:rPr lang="fr-CA" sz="2800" dirty="0"/>
              <a:t>, de son </a:t>
            </a:r>
            <a:r>
              <a:rPr lang="fr-CA" sz="2800" dirty="0">
                <a:solidFill>
                  <a:srgbClr val="00B050"/>
                </a:solidFill>
              </a:rPr>
              <a:t>gendre</a:t>
            </a:r>
            <a:r>
              <a:rPr lang="fr-CA" sz="2800" dirty="0"/>
              <a:t>, de sa </a:t>
            </a:r>
            <a:r>
              <a:rPr lang="fr-CA" sz="2800" dirty="0">
                <a:solidFill>
                  <a:srgbClr val="00B050"/>
                </a:solidFill>
              </a:rPr>
              <a:t>bru</a:t>
            </a:r>
            <a:r>
              <a:rPr lang="fr-CA" sz="2800" dirty="0"/>
              <a:t>, d’un de ses </a:t>
            </a:r>
            <a:r>
              <a:rPr lang="fr-CA" sz="2800" dirty="0">
                <a:solidFill>
                  <a:srgbClr val="00B050"/>
                </a:solidFill>
              </a:rPr>
              <a:t>petits-enfants</a:t>
            </a:r>
            <a:r>
              <a:rPr lang="fr-CA" sz="2800" dirty="0"/>
              <a:t>, en vertu de </a:t>
            </a:r>
            <a:r>
              <a:rPr lang="fr-CA" sz="2800" dirty="0">
                <a:hlinkClick r:id="rId4"/>
              </a:rPr>
              <a:t>l’article 80.1 de la LNT</a:t>
            </a:r>
            <a:r>
              <a:rPr lang="fr-CA" sz="2800" dirty="0"/>
              <a:t>.</a:t>
            </a:r>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3278901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pour un mariage</a:t>
            </a:r>
            <a:br>
              <a:rPr lang="fr-CA" dirty="0">
                <a:solidFill>
                  <a:schemeClr val="accent1"/>
                </a:solidFill>
                <a:latin typeface="Nyala" panose="02000504070300020003" pitchFamily="2" charset="0"/>
              </a:rPr>
            </a:br>
            <a:r>
              <a:rPr lang="fr-CA" dirty="0">
                <a:latin typeface="Nyala" panose="02000504070300020003" pitchFamily="2" charset="0"/>
              </a:rPr>
              <a:t>En vertu de l’article 81 de la LNT</a:t>
            </a:r>
          </a:p>
        </p:txBody>
      </p:sp>
      <p:sp>
        <p:nvSpPr>
          <p:cNvPr id="5" name="Espace réservé du contenu 4"/>
          <p:cNvSpPr>
            <a:spLocks noGrp="1"/>
          </p:cNvSpPr>
          <p:nvPr>
            <p:ph idx="1"/>
            <p:custDataLst>
              <p:tags r:id="rId2"/>
            </p:custDataLst>
          </p:nvPr>
        </p:nvSpPr>
        <p:spPr/>
        <p:txBody>
          <a:bodyPr>
            <a:normAutofit fontScale="92500" lnSpcReduction="10000"/>
          </a:bodyPr>
          <a:lstStyle/>
          <a:p>
            <a:pPr lvl="1" algn="just">
              <a:buFont typeface="Wingdings" panose="05000000000000000000" pitchFamily="2" charset="2"/>
              <a:buChar char="v"/>
            </a:pPr>
            <a:r>
              <a:rPr lang="fr-CA" sz="2200" dirty="0"/>
              <a:t> Pour </a:t>
            </a:r>
            <a:r>
              <a:rPr lang="fr-CA" sz="2200" dirty="0">
                <a:solidFill>
                  <a:srgbClr val="00B050"/>
                </a:solidFill>
              </a:rPr>
              <a:t>son mariage ou son union civile</a:t>
            </a:r>
            <a:r>
              <a:rPr lang="fr-CA" sz="2200" dirty="0"/>
              <a:t>*:</a:t>
            </a:r>
          </a:p>
          <a:p>
            <a:pPr lvl="2" algn="just">
              <a:buFont typeface="Wingdings" panose="05000000000000000000" pitchFamily="2" charset="2"/>
              <a:buChar char="v"/>
            </a:pPr>
            <a:r>
              <a:rPr lang="fr-CA" sz="2200" dirty="0"/>
              <a:t>Le jour de son mariage ou de l'union civile (avec solde) en vertu de </a:t>
            </a:r>
            <a:r>
              <a:rPr lang="fr-CA" sz="2200" dirty="0">
                <a:hlinkClick r:id="rId4"/>
              </a:rPr>
              <a:t>l’article 81 de la LNT</a:t>
            </a:r>
            <a:r>
              <a:rPr lang="fr-CA" sz="2200" dirty="0"/>
              <a:t>;</a:t>
            </a:r>
          </a:p>
          <a:p>
            <a:pPr marL="274320" lvl="1" indent="0" algn="just">
              <a:buNone/>
            </a:pPr>
            <a:endParaRPr lang="fr-CA" sz="2200" dirty="0"/>
          </a:p>
          <a:p>
            <a:pPr lvl="1" algn="just">
              <a:buFont typeface="Wingdings" panose="05000000000000000000" pitchFamily="2" charset="2"/>
              <a:buChar char="v"/>
            </a:pPr>
            <a:r>
              <a:rPr lang="fr-CA" sz="2200" dirty="0"/>
              <a:t>Pour le </a:t>
            </a:r>
            <a:r>
              <a:rPr lang="fr-CA" sz="2200" dirty="0">
                <a:solidFill>
                  <a:srgbClr val="00B050"/>
                </a:solidFill>
              </a:rPr>
              <a:t>mariage ou l’union civile de son père, sa mère, son frère, sa </a:t>
            </a:r>
            <a:r>
              <a:rPr lang="fr-CA" sz="2200" dirty="0" err="1">
                <a:solidFill>
                  <a:srgbClr val="00B050"/>
                </a:solidFill>
              </a:rPr>
              <a:t>soeur</a:t>
            </a:r>
            <a:r>
              <a:rPr lang="fr-CA" sz="2200" dirty="0">
                <a:solidFill>
                  <a:srgbClr val="00B050"/>
                </a:solidFill>
              </a:rPr>
              <a:t> ou son enfant</a:t>
            </a:r>
            <a:r>
              <a:rPr lang="fr-CA" sz="2200" dirty="0"/>
              <a:t>*:</a:t>
            </a:r>
          </a:p>
          <a:p>
            <a:pPr lvl="2" algn="just">
              <a:buFont typeface="Wingdings" panose="05000000000000000000" pitchFamily="2" charset="2"/>
              <a:buChar char="v"/>
            </a:pPr>
            <a:r>
              <a:rPr lang="fr-CA" sz="2200" dirty="0"/>
              <a:t>Le jour du mariage ou de l’union civile (sans solde) en vertu de </a:t>
            </a:r>
            <a:r>
              <a:rPr lang="fr-CA" sz="2200" dirty="0">
                <a:hlinkClick r:id="rId4"/>
              </a:rPr>
              <a:t>l’article 81 de la LNT</a:t>
            </a:r>
            <a:r>
              <a:rPr lang="fr-CA" sz="2200" dirty="0"/>
              <a:t>;</a:t>
            </a:r>
          </a:p>
          <a:p>
            <a:pPr lvl="2" algn="just">
              <a:buFont typeface="Wingdings" panose="05000000000000000000" pitchFamily="2" charset="2"/>
              <a:buChar char="v"/>
            </a:pPr>
            <a:endParaRPr lang="fr-CA" sz="2200" dirty="0"/>
          </a:p>
          <a:p>
            <a:pPr lvl="1" algn="just">
              <a:buFont typeface="Wingdings" panose="05000000000000000000" pitchFamily="2" charset="2"/>
              <a:buChar char="v"/>
            </a:pPr>
            <a:r>
              <a:rPr lang="fr-CA" sz="2200" dirty="0"/>
              <a:t>Pour le</a:t>
            </a:r>
            <a:r>
              <a:rPr lang="fr-CA" sz="2200" dirty="0">
                <a:solidFill>
                  <a:srgbClr val="00B050"/>
                </a:solidFill>
              </a:rPr>
              <a:t> mariage ou l’union civile de l’enfant du conjoint</a:t>
            </a:r>
            <a:r>
              <a:rPr lang="fr-CA" sz="2200" dirty="0"/>
              <a:t>*:</a:t>
            </a:r>
          </a:p>
          <a:p>
            <a:pPr lvl="2" algn="just">
              <a:buFont typeface="Wingdings" panose="05000000000000000000" pitchFamily="2" charset="2"/>
              <a:buChar char="v"/>
            </a:pPr>
            <a:r>
              <a:rPr lang="fr-CA" sz="2200" dirty="0"/>
              <a:t>Le jour du mariage ou de l’union civile (sans solde) en vertu de </a:t>
            </a:r>
            <a:r>
              <a:rPr lang="fr-CA" sz="2200" dirty="0">
                <a:hlinkClick r:id="rId4"/>
              </a:rPr>
              <a:t>l’article 81 de la LNT</a:t>
            </a:r>
            <a:r>
              <a:rPr lang="fr-CA" sz="2200" dirty="0"/>
              <a:t>;</a:t>
            </a:r>
          </a:p>
          <a:p>
            <a:pPr lvl="2" algn="just">
              <a:buFont typeface="Wingdings" panose="05000000000000000000" pitchFamily="2" charset="2"/>
              <a:buChar char="v"/>
            </a:pPr>
            <a:endParaRPr lang="fr-CA" sz="2200" dirty="0"/>
          </a:p>
          <a:p>
            <a:pPr marL="320040" lvl="1" indent="0" algn="just">
              <a:buNone/>
            </a:pPr>
            <a:r>
              <a:rPr lang="fr-CA" sz="2200" dirty="0"/>
              <a:t>* </a:t>
            </a:r>
            <a:r>
              <a:rPr lang="fr-CA" sz="2200" i="1" dirty="0"/>
              <a:t>Vous devez aviser la CSVDC au moins une semaine à l’avance.</a:t>
            </a:r>
          </a:p>
          <a:p>
            <a:pPr marL="320040" lvl="1" indent="0">
              <a:buNone/>
            </a:pPr>
            <a:endParaRPr lang="fr-CA" dirty="0"/>
          </a:p>
        </p:txBody>
      </p:sp>
    </p:spTree>
    <p:extLst>
      <p:ext uri="{BB962C8B-B14F-4D97-AF65-F5344CB8AC3E}">
        <p14:creationId xmlns:p14="http://schemas.microsoft.com/office/powerpoint/2010/main" val="212668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1905000"/>
            <a:ext cx="10044609" cy="2667000"/>
          </a:xfrm>
        </p:spPr>
        <p:txBody>
          <a:bodyPr/>
          <a:lstStyle/>
          <a:p>
            <a:r>
              <a:rPr lang="fr-CA" sz="6000" dirty="0">
                <a:latin typeface="Nyala" panose="02000504070300020003" pitchFamily="2" charset="0"/>
              </a:rPr>
              <a:t>Les congés spéciaux pour les suppléants occasionnels ou les enseignants à taux horaire</a:t>
            </a:r>
          </a:p>
        </p:txBody>
      </p:sp>
      <p:sp>
        <p:nvSpPr>
          <p:cNvPr id="5" name="ZoneTexte 4"/>
          <p:cNvSpPr txBox="1"/>
          <p:nvPr>
            <p:custDataLst>
              <p:tags r:id="rId2"/>
            </p:custDataLst>
          </p:nvPr>
        </p:nvSpPr>
        <p:spPr>
          <a:xfrm>
            <a:off x="621804" y="5157192"/>
            <a:ext cx="9649073" cy="424732"/>
          </a:xfrm>
          <a:prstGeom prst="rect">
            <a:avLst/>
          </a:prstGeom>
          <a:noFill/>
        </p:spPr>
        <p:txBody>
          <a:bodyPr wrap="square" rtlCol="0">
            <a:spAutoFit/>
          </a:bodyPr>
          <a:lstStyle/>
          <a:p>
            <a:pPr>
              <a:lnSpc>
                <a:spcPct val="90000"/>
              </a:lnSpc>
            </a:pPr>
            <a:r>
              <a:rPr lang="fr-CA" sz="2400" dirty="0"/>
              <a:t>En vertu de la </a:t>
            </a:r>
            <a:r>
              <a:rPr lang="fr-CA" sz="2400" i="1" dirty="0">
                <a:hlinkClick r:id="rId4"/>
              </a:rPr>
              <a:t>Loi sur les normes du travail</a:t>
            </a:r>
            <a:r>
              <a:rPr lang="fr-CA" sz="2400" dirty="0"/>
              <a:t> (LNT)</a:t>
            </a:r>
          </a:p>
        </p:txBody>
      </p:sp>
    </p:spTree>
    <p:extLst>
      <p:ext uri="{BB962C8B-B14F-4D97-AF65-F5344CB8AC3E}">
        <p14:creationId xmlns:p14="http://schemas.microsoft.com/office/powerpoint/2010/main" val="368538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b="1" dirty="0">
                <a:solidFill>
                  <a:schemeClr val="accent1"/>
                </a:solidFill>
                <a:latin typeface="Nyala" panose="02000504070300020003" pitchFamily="2" charset="0"/>
              </a:rPr>
              <a:t>Les congés à la suite d’un décès </a:t>
            </a:r>
            <a:br>
              <a:rPr lang="fr-CA" b="1" dirty="0">
                <a:solidFill>
                  <a:schemeClr val="accent1"/>
                </a:solidFill>
                <a:latin typeface="Nyala" panose="02000504070300020003" pitchFamily="2" charset="0"/>
              </a:rPr>
            </a:br>
            <a:r>
              <a:rPr lang="fr-CA" b="1" dirty="0">
                <a:latin typeface="Nyala" panose="02000504070300020003" pitchFamily="2" charset="0"/>
              </a:rPr>
              <a:t>En vertu de la </a:t>
            </a:r>
            <a:r>
              <a:rPr lang="fr-CA" b="1" i="1" dirty="0">
                <a:latin typeface="Nyala" panose="02000504070300020003" pitchFamily="2" charset="0"/>
              </a:rPr>
              <a:t>Loi sur les normes du travail</a:t>
            </a:r>
            <a:endParaRPr lang="fr-CA" i="1" dirty="0">
              <a:latin typeface="Nyala" panose="02000504070300020003" pitchFamily="2" charset="0"/>
            </a:endParaRPr>
          </a:p>
        </p:txBody>
      </p:sp>
      <p:sp>
        <p:nvSpPr>
          <p:cNvPr id="5" name="Espace réservé du contenu 4"/>
          <p:cNvSpPr>
            <a:spLocks noGrp="1"/>
          </p:cNvSpPr>
          <p:nvPr>
            <p:ph idx="1"/>
            <p:custDataLst>
              <p:tags r:id="rId2"/>
            </p:custDataLst>
          </p:nvPr>
        </p:nvSpPr>
        <p:spPr/>
        <p:txBody>
          <a:bodyPr>
            <a:normAutofit lnSpcReduction="10000"/>
          </a:bodyPr>
          <a:lstStyle/>
          <a:p>
            <a:pPr algn="just">
              <a:buFont typeface="Wingdings" panose="05000000000000000000" pitchFamily="2" charset="2"/>
              <a:buChar char="v"/>
            </a:pPr>
            <a:r>
              <a:rPr lang="fr-CA" dirty="0"/>
              <a:t> À l'occasion du décès ou des funérailles de son </a:t>
            </a:r>
            <a:r>
              <a:rPr lang="fr-CA" dirty="0">
                <a:solidFill>
                  <a:srgbClr val="00B050"/>
                </a:solidFill>
              </a:rPr>
              <a:t>conjoint</a:t>
            </a:r>
            <a:r>
              <a:rPr lang="fr-CA" dirty="0"/>
              <a:t>, de son</a:t>
            </a:r>
            <a:r>
              <a:rPr lang="fr-CA" dirty="0">
                <a:solidFill>
                  <a:srgbClr val="00B050"/>
                </a:solidFill>
              </a:rPr>
              <a:t> enfant </a:t>
            </a:r>
            <a:r>
              <a:rPr lang="fr-CA" dirty="0"/>
              <a:t>ou de </a:t>
            </a:r>
            <a:r>
              <a:rPr lang="fr-CA" dirty="0">
                <a:solidFill>
                  <a:srgbClr val="00B050"/>
                </a:solidFill>
              </a:rPr>
              <a:t>l'enfant de son conjoint</a:t>
            </a:r>
            <a:r>
              <a:rPr lang="fr-CA" dirty="0"/>
              <a:t>, de son </a:t>
            </a:r>
            <a:r>
              <a:rPr lang="fr-CA" dirty="0">
                <a:solidFill>
                  <a:srgbClr val="00B050"/>
                </a:solidFill>
              </a:rPr>
              <a:t>père</a:t>
            </a:r>
            <a:r>
              <a:rPr lang="fr-CA" dirty="0"/>
              <a:t>, de sa </a:t>
            </a:r>
            <a:r>
              <a:rPr lang="fr-CA" dirty="0">
                <a:solidFill>
                  <a:srgbClr val="00B050"/>
                </a:solidFill>
              </a:rPr>
              <a:t>mère</a:t>
            </a:r>
            <a:r>
              <a:rPr lang="fr-CA" dirty="0"/>
              <a:t>, d'un </a:t>
            </a:r>
            <a:r>
              <a:rPr lang="fr-CA" dirty="0">
                <a:solidFill>
                  <a:srgbClr val="00B050"/>
                </a:solidFill>
              </a:rPr>
              <a:t>frère</a:t>
            </a:r>
            <a:r>
              <a:rPr lang="fr-CA" dirty="0"/>
              <a:t> ou d'une </a:t>
            </a:r>
            <a:r>
              <a:rPr lang="fr-CA" dirty="0">
                <a:solidFill>
                  <a:srgbClr val="00B050"/>
                </a:solidFill>
              </a:rPr>
              <a:t>sœur</a:t>
            </a:r>
            <a:r>
              <a:rPr lang="fr-CA" dirty="0"/>
              <a:t>:</a:t>
            </a:r>
          </a:p>
          <a:p>
            <a:pPr lvl="1" algn="just">
              <a:buFont typeface="Wingdings" panose="05000000000000000000" pitchFamily="2" charset="2"/>
              <a:buChar char="v"/>
            </a:pPr>
            <a:r>
              <a:rPr lang="fr-CA" sz="2400" dirty="0"/>
              <a:t>Une journée avec solde et quatre journées sans solde, en vertu de </a:t>
            </a:r>
            <a:r>
              <a:rPr lang="fr-CA" sz="2400" dirty="0">
                <a:hlinkClick r:id="rId4"/>
              </a:rPr>
              <a:t>l’article 80 de la LNT</a:t>
            </a:r>
            <a:r>
              <a:rPr lang="fr-CA" sz="2400" dirty="0"/>
              <a:t>;</a:t>
            </a:r>
          </a:p>
          <a:p>
            <a:pPr algn="just">
              <a:buFont typeface="Wingdings" panose="05000000000000000000" pitchFamily="2" charset="2"/>
              <a:buChar char="v"/>
            </a:pPr>
            <a:r>
              <a:rPr lang="fr-CA" dirty="0"/>
              <a:t> À l'occasion du décès ou des funérailles d'un </a:t>
            </a:r>
            <a:r>
              <a:rPr lang="fr-CA" dirty="0">
                <a:solidFill>
                  <a:srgbClr val="00B050"/>
                </a:solidFill>
              </a:rPr>
              <a:t>gendre</a:t>
            </a:r>
            <a:r>
              <a:rPr lang="fr-CA" dirty="0"/>
              <a:t>, d'une </a:t>
            </a:r>
            <a:r>
              <a:rPr lang="fr-CA" dirty="0">
                <a:solidFill>
                  <a:srgbClr val="00B050"/>
                </a:solidFill>
              </a:rPr>
              <a:t>bru</a:t>
            </a:r>
            <a:r>
              <a:rPr lang="fr-CA" dirty="0"/>
              <a:t>, de l'un de ses </a:t>
            </a:r>
            <a:r>
              <a:rPr lang="fr-CA" dirty="0">
                <a:solidFill>
                  <a:srgbClr val="00B050"/>
                </a:solidFill>
              </a:rPr>
              <a:t>grands-parents</a:t>
            </a:r>
            <a:r>
              <a:rPr lang="fr-CA" dirty="0"/>
              <a:t> ou de l'un de ses </a:t>
            </a:r>
            <a:r>
              <a:rPr lang="fr-CA" dirty="0">
                <a:solidFill>
                  <a:srgbClr val="00B050"/>
                </a:solidFill>
              </a:rPr>
              <a:t>petits-enfants</a:t>
            </a:r>
            <a:r>
              <a:rPr lang="fr-CA" dirty="0"/>
              <a:t>:</a:t>
            </a:r>
          </a:p>
          <a:p>
            <a:pPr lvl="1" algn="just">
              <a:buFont typeface="Wingdings" panose="05000000000000000000" pitchFamily="2" charset="2"/>
              <a:buChar char="v"/>
            </a:pPr>
            <a:r>
              <a:rPr lang="fr-CA" sz="2400" dirty="0"/>
              <a:t>Une journée sans solde, en vertu </a:t>
            </a:r>
            <a:r>
              <a:rPr lang="fr-CA" sz="2400" dirty="0">
                <a:hlinkClick r:id="rId5"/>
              </a:rPr>
              <a:t>de l’article 80.1 de la LNT</a:t>
            </a:r>
            <a:r>
              <a:rPr lang="fr-CA" sz="2400" dirty="0"/>
              <a:t>;</a:t>
            </a:r>
          </a:p>
          <a:p>
            <a:pPr algn="just">
              <a:buFont typeface="Wingdings" panose="05000000000000000000" pitchFamily="2" charset="2"/>
              <a:buChar char="v"/>
            </a:pPr>
            <a:r>
              <a:rPr lang="fr-CA" dirty="0"/>
              <a:t> À l’occasion du décès du </a:t>
            </a:r>
            <a:r>
              <a:rPr lang="fr-CA" dirty="0">
                <a:solidFill>
                  <a:srgbClr val="00B050"/>
                </a:solidFill>
              </a:rPr>
              <a:t>père, de la mère, d'un frère ou d'une </a:t>
            </a:r>
            <a:r>
              <a:rPr lang="fr-CA" dirty="0" err="1">
                <a:solidFill>
                  <a:srgbClr val="00B050"/>
                </a:solidFill>
              </a:rPr>
              <a:t>soeur</a:t>
            </a:r>
            <a:r>
              <a:rPr lang="fr-CA" dirty="0">
                <a:solidFill>
                  <a:srgbClr val="00B050"/>
                </a:solidFill>
              </a:rPr>
              <a:t> de son conjoint</a:t>
            </a:r>
            <a:r>
              <a:rPr lang="fr-CA" dirty="0"/>
              <a:t>:</a:t>
            </a:r>
          </a:p>
          <a:p>
            <a:pPr lvl="1" algn="just">
              <a:buFont typeface="Wingdings" panose="05000000000000000000" pitchFamily="2" charset="2"/>
              <a:buChar char="v"/>
            </a:pPr>
            <a:r>
              <a:rPr lang="fr-CA" sz="2400" dirty="0"/>
              <a:t>Une journée sans solde, en vertu </a:t>
            </a:r>
            <a:r>
              <a:rPr lang="fr-CA" sz="2400" dirty="0">
                <a:hlinkClick r:id="rId5"/>
              </a:rPr>
              <a:t>de l’article 80.1 de la LNT</a:t>
            </a:r>
            <a:r>
              <a:rPr lang="fr-CA" sz="2400" dirty="0"/>
              <a:t>;</a:t>
            </a:r>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182218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pour un mariage</a:t>
            </a:r>
            <a:br>
              <a:rPr lang="fr-CA" dirty="0">
                <a:solidFill>
                  <a:schemeClr val="accent1"/>
                </a:solidFill>
                <a:latin typeface="Nyala" panose="02000504070300020003" pitchFamily="2" charset="0"/>
              </a:rPr>
            </a:br>
            <a:r>
              <a:rPr lang="fr-CA" dirty="0">
                <a:latin typeface="Nyala" panose="02000504070300020003" pitchFamily="2" charset="0"/>
              </a:rPr>
              <a:t>En vertu de l’article 81 de la LNT</a:t>
            </a:r>
          </a:p>
        </p:txBody>
      </p:sp>
      <p:sp>
        <p:nvSpPr>
          <p:cNvPr id="5" name="Espace réservé du contenu 4"/>
          <p:cNvSpPr>
            <a:spLocks noGrp="1"/>
          </p:cNvSpPr>
          <p:nvPr>
            <p:ph idx="1"/>
            <p:custDataLst>
              <p:tags r:id="rId2"/>
            </p:custDataLst>
          </p:nvPr>
        </p:nvSpPr>
        <p:spPr/>
        <p:txBody>
          <a:bodyPr>
            <a:normAutofit fontScale="92500" lnSpcReduction="20000"/>
          </a:bodyPr>
          <a:lstStyle/>
          <a:p>
            <a:pPr lvl="1" algn="just">
              <a:buFont typeface="Wingdings" panose="05000000000000000000" pitchFamily="2" charset="2"/>
              <a:buChar char="v"/>
            </a:pPr>
            <a:r>
              <a:rPr lang="fr-CA" sz="2400" dirty="0"/>
              <a:t> Pour </a:t>
            </a:r>
            <a:r>
              <a:rPr lang="fr-CA" sz="2400" dirty="0">
                <a:solidFill>
                  <a:srgbClr val="00B050"/>
                </a:solidFill>
              </a:rPr>
              <a:t>son mariage ou de son union civile</a:t>
            </a:r>
            <a:r>
              <a:rPr lang="fr-CA" sz="2400" dirty="0"/>
              <a:t>*:</a:t>
            </a:r>
          </a:p>
          <a:p>
            <a:pPr lvl="2" algn="just">
              <a:buFont typeface="Wingdings" panose="05000000000000000000" pitchFamily="2" charset="2"/>
              <a:buChar char="v"/>
            </a:pPr>
            <a:r>
              <a:rPr lang="fr-CA" sz="2400" dirty="0"/>
              <a:t>Le jour de son mariage ou de son union civile (avec solde) en vertu de </a:t>
            </a:r>
            <a:r>
              <a:rPr lang="fr-CA" sz="2400" dirty="0">
                <a:hlinkClick r:id="rId4"/>
              </a:rPr>
              <a:t>l’article 81 de la LNT</a:t>
            </a:r>
            <a:r>
              <a:rPr lang="fr-CA" sz="2400" dirty="0"/>
              <a:t>;</a:t>
            </a:r>
          </a:p>
          <a:p>
            <a:pPr marL="274320" lvl="1" indent="0" algn="just">
              <a:buNone/>
            </a:pPr>
            <a:endParaRPr lang="fr-CA" sz="2400" dirty="0"/>
          </a:p>
          <a:p>
            <a:pPr lvl="1" algn="just">
              <a:buFont typeface="Wingdings" panose="05000000000000000000" pitchFamily="2" charset="2"/>
              <a:buChar char="v"/>
            </a:pPr>
            <a:r>
              <a:rPr lang="fr-CA" sz="2400" dirty="0"/>
              <a:t>Pour le </a:t>
            </a:r>
            <a:r>
              <a:rPr lang="fr-CA" sz="2400" dirty="0">
                <a:solidFill>
                  <a:srgbClr val="00B050"/>
                </a:solidFill>
              </a:rPr>
              <a:t>mariage ou l’union civile de son père, sa mère, son frère, sa </a:t>
            </a:r>
            <a:r>
              <a:rPr lang="fr-CA" sz="2400" dirty="0" err="1">
                <a:solidFill>
                  <a:srgbClr val="00B050"/>
                </a:solidFill>
              </a:rPr>
              <a:t>soeur</a:t>
            </a:r>
            <a:r>
              <a:rPr lang="fr-CA" sz="2400" dirty="0">
                <a:solidFill>
                  <a:srgbClr val="00B050"/>
                </a:solidFill>
              </a:rPr>
              <a:t> ou son enfant</a:t>
            </a:r>
            <a:r>
              <a:rPr lang="fr-CA" sz="2400" dirty="0"/>
              <a:t>*:</a:t>
            </a:r>
          </a:p>
          <a:p>
            <a:pPr lvl="2" algn="just">
              <a:buFont typeface="Wingdings" panose="05000000000000000000" pitchFamily="2" charset="2"/>
              <a:buChar char="v"/>
            </a:pPr>
            <a:r>
              <a:rPr lang="fr-CA" sz="2400" dirty="0"/>
              <a:t>Le jour du mariage ou de l’union civile (sans solde) en vertu de </a:t>
            </a:r>
            <a:r>
              <a:rPr lang="fr-CA" sz="2400" dirty="0">
                <a:hlinkClick r:id="rId4"/>
              </a:rPr>
              <a:t>l’article 81 de la LNT</a:t>
            </a:r>
            <a:r>
              <a:rPr lang="fr-CA" sz="2400" dirty="0"/>
              <a:t>;</a:t>
            </a:r>
          </a:p>
          <a:p>
            <a:pPr lvl="2" algn="just">
              <a:buFont typeface="Wingdings" panose="05000000000000000000" pitchFamily="2" charset="2"/>
              <a:buChar char="v"/>
            </a:pPr>
            <a:endParaRPr lang="fr-CA" sz="2400" dirty="0"/>
          </a:p>
          <a:p>
            <a:pPr lvl="1" algn="just">
              <a:buFont typeface="Wingdings" panose="05000000000000000000" pitchFamily="2" charset="2"/>
              <a:buChar char="v"/>
            </a:pPr>
            <a:r>
              <a:rPr lang="fr-CA" sz="2400" dirty="0"/>
              <a:t>Pour le </a:t>
            </a:r>
            <a:r>
              <a:rPr lang="fr-CA" sz="2400" dirty="0">
                <a:solidFill>
                  <a:srgbClr val="00B050"/>
                </a:solidFill>
              </a:rPr>
              <a:t>mariage ou l’union civile de l’enfant du conjoint</a:t>
            </a:r>
            <a:r>
              <a:rPr lang="fr-CA" sz="2400" dirty="0"/>
              <a:t>*:</a:t>
            </a:r>
          </a:p>
          <a:p>
            <a:pPr lvl="2" algn="just">
              <a:buFont typeface="Wingdings" panose="05000000000000000000" pitchFamily="2" charset="2"/>
              <a:buChar char="v"/>
            </a:pPr>
            <a:r>
              <a:rPr lang="fr-CA" sz="2400" dirty="0"/>
              <a:t>Le jour du mariage ou de l’union civile (sans solde) en vertu de </a:t>
            </a:r>
            <a:r>
              <a:rPr lang="fr-CA" sz="2400" dirty="0">
                <a:hlinkClick r:id="rId4"/>
              </a:rPr>
              <a:t>l’article 81 de la LNT</a:t>
            </a:r>
            <a:r>
              <a:rPr lang="fr-CA" sz="2400" dirty="0"/>
              <a:t>;</a:t>
            </a:r>
          </a:p>
          <a:p>
            <a:pPr lvl="2" algn="just">
              <a:buFont typeface="Wingdings" panose="05000000000000000000" pitchFamily="2" charset="2"/>
              <a:buChar char="v"/>
            </a:pPr>
            <a:endParaRPr lang="fr-CA" sz="2400" dirty="0"/>
          </a:p>
          <a:p>
            <a:pPr marL="274320" lvl="1" indent="0" algn="just">
              <a:buNone/>
            </a:pPr>
            <a:r>
              <a:rPr lang="fr-CA" sz="2600" dirty="0"/>
              <a:t>* </a:t>
            </a:r>
            <a:r>
              <a:rPr lang="fr-CA" sz="2600" i="1" dirty="0"/>
              <a:t>Vous devez aviser la CSVDC au moins une semaine à l’avance.</a:t>
            </a:r>
          </a:p>
          <a:p>
            <a:pPr lvl="2">
              <a:buFont typeface="Wingdings" panose="05000000000000000000" pitchFamily="2" charset="2"/>
              <a:buChar char="v"/>
            </a:pPr>
            <a:endParaRPr lang="fr-CA" dirty="0"/>
          </a:p>
        </p:txBody>
      </p:sp>
    </p:spTree>
    <p:extLst>
      <p:ext uri="{BB962C8B-B14F-4D97-AF65-F5344CB8AC3E}">
        <p14:creationId xmlns:p14="http://schemas.microsoft.com/office/powerpoint/2010/main" val="76732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261764" y="1905000"/>
            <a:ext cx="11233248" cy="2667000"/>
          </a:xfrm>
        </p:spPr>
        <p:txBody>
          <a:bodyPr/>
          <a:lstStyle/>
          <a:p>
            <a:r>
              <a:rPr lang="fr-CA" sz="6000" dirty="0">
                <a:latin typeface="Nyala" panose="02000504070300020003" pitchFamily="2" charset="0"/>
              </a:rPr>
              <a:t>Les autres congés spéciaux pour tous</a:t>
            </a:r>
          </a:p>
        </p:txBody>
      </p:sp>
      <p:sp>
        <p:nvSpPr>
          <p:cNvPr id="3" name="Sous-titre 2"/>
          <p:cNvSpPr>
            <a:spLocks noGrp="1"/>
          </p:cNvSpPr>
          <p:nvPr>
            <p:ph type="subTitle" idx="1"/>
            <p:custDataLst>
              <p:tags r:id="rId2"/>
            </p:custDataLst>
          </p:nvPr>
        </p:nvSpPr>
        <p:spPr>
          <a:xfrm>
            <a:off x="261764" y="5105400"/>
            <a:ext cx="10404649" cy="1066800"/>
          </a:xfrm>
        </p:spPr>
        <p:txBody>
          <a:bodyPr/>
          <a:lstStyle/>
          <a:p>
            <a:r>
              <a:rPr lang="fr-CA" dirty="0"/>
              <a:t>En vertu de la </a:t>
            </a:r>
            <a:r>
              <a:rPr lang="fr-CA" i="1" dirty="0">
                <a:hlinkClick r:id="rId4"/>
              </a:rPr>
              <a:t>Loi sur les normes du travail </a:t>
            </a:r>
            <a:r>
              <a:rPr lang="fr-CA" dirty="0"/>
              <a:t>(LNT)</a:t>
            </a:r>
          </a:p>
        </p:txBody>
      </p:sp>
    </p:spTree>
    <p:extLst>
      <p:ext uri="{BB962C8B-B14F-4D97-AF65-F5344CB8AC3E}">
        <p14:creationId xmlns:p14="http://schemas.microsoft.com/office/powerpoint/2010/main" val="75079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BON À SAVOIR !</a:t>
            </a:r>
            <a:br>
              <a:rPr lang="fr-CA" dirty="0">
                <a:latin typeface="Nyala" panose="02000504070300020003" pitchFamily="2" charset="0"/>
              </a:rPr>
            </a:br>
            <a:endParaRPr lang="fr-CA" i="1" dirty="0">
              <a:solidFill>
                <a:schemeClr val="accent1"/>
              </a:solidFill>
              <a:latin typeface="Nyala" panose="02000504070300020003" pitchFamily="2" charset="0"/>
            </a:endParaRPr>
          </a:p>
        </p:txBody>
      </p:sp>
      <p:sp>
        <p:nvSpPr>
          <p:cNvPr id="3" name="Espace réservé du contenu 2"/>
          <p:cNvSpPr>
            <a:spLocks noGrp="1"/>
          </p:cNvSpPr>
          <p:nvPr>
            <p:ph idx="1"/>
            <p:custDataLst>
              <p:tags r:id="rId2"/>
            </p:custDataLst>
          </p:nvPr>
        </p:nvSpPr>
        <p:spPr>
          <a:xfrm>
            <a:off x="1522414" y="1905000"/>
            <a:ext cx="10188622" cy="4267200"/>
          </a:xfrm>
        </p:spPr>
        <p:txBody>
          <a:bodyPr/>
          <a:lstStyle/>
          <a:p>
            <a:pPr>
              <a:buFont typeface="Wingdings" panose="05000000000000000000" pitchFamily="2" charset="2"/>
              <a:buChar char="v"/>
            </a:pPr>
            <a:r>
              <a:rPr lang="fr-CA" dirty="0"/>
              <a:t>Pour </a:t>
            </a:r>
            <a:r>
              <a:rPr lang="fr-CA" u="sng" dirty="0">
                <a:solidFill>
                  <a:schemeClr val="accent1"/>
                </a:solidFill>
              </a:rPr>
              <a:t>les articles 79,7 à 79,8,1:</a:t>
            </a:r>
          </a:p>
          <a:p>
            <a:pPr lvl="1">
              <a:buFont typeface="Wingdings" panose="05000000000000000000" pitchFamily="2" charset="2"/>
              <a:buChar char="v"/>
            </a:pPr>
            <a:r>
              <a:rPr lang="fr-CA" sz="1800" dirty="0"/>
              <a:t> en plus du conjoint du salarié, on entend par « parent » l’enfant, le père, la mère, le frère, la sœur et les grands-parents du salarié ou de son conjoint, ainsi que les conjoints de ces personnes, leurs enfants et les conjoints de leurs enfants.</a:t>
            </a:r>
          </a:p>
          <a:p>
            <a:pPr marL="274320" lvl="1" indent="0">
              <a:buNone/>
            </a:pPr>
            <a:endParaRPr lang="fr-CA" sz="1800" dirty="0"/>
          </a:p>
          <a:p>
            <a:pPr lvl="1">
              <a:buFont typeface="Wingdings" panose="05000000000000000000" pitchFamily="2" charset="2"/>
              <a:buChar char="v"/>
            </a:pPr>
            <a:r>
              <a:rPr lang="fr-CA" sz="1800" dirty="0"/>
              <a:t>Est de plus considéré comme parent d’un salarié pour l’application de ces articles:</a:t>
            </a:r>
          </a:p>
          <a:p>
            <a:pPr lvl="2">
              <a:buFont typeface="Wingdings" panose="05000000000000000000" pitchFamily="2" charset="2"/>
              <a:buChar char="v"/>
            </a:pPr>
            <a:r>
              <a:rPr lang="fr-CA" dirty="0"/>
              <a:t>Une personne ayant agi ou agissant comme famille d’accueil pour le salarié ou son conjoint;</a:t>
            </a:r>
          </a:p>
          <a:p>
            <a:pPr lvl="2">
              <a:buFont typeface="Wingdings" panose="05000000000000000000" pitchFamily="2" charset="2"/>
              <a:buChar char="v"/>
            </a:pPr>
            <a:r>
              <a:rPr lang="fr-CA" dirty="0"/>
              <a:t>Un enfant pour lequel le salarié ou son conjoint a agi ou agit comme famille d’accueil;</a:t>
            </a:r>
          </a:p>
          <a:p>
            <a:pPr lvl="2">
              <a:buFont typeface="Wingdings" panose="05000000000000000000" pitchFamily="2" charset="2"/>
              <a:buChar char="v"/>
            </a:pPr>
            <a:r>
              <a:rPr lang="fr-CA" dirty="0"/>
              <a:t>Le tuteur, le curateur ou la personne sous tutelle ou sous curatelle du salarié ou de son conjoint;</a:t>
            </a:r>
          </a:p>
          <a:p>
            <a:pPr lvl="2">
              <a:buFont typeface="Wingdings" panose="05000000000000000000" pitchFamily="2" charset="2"/>
              <a:buChar char="v"/>
            </a:pPr>
            <a:r>
              <a:rPr lang="fr-CA" dirty="0"/>
              <a:t>La personne inapte ayant désigné le salarié ou son conjoint comme mandataire;</a:t>
            </a:r>
          </a:p>
          <a:p>
            <a:pPr lvl="2">
              <a:buFont typeface="Wingdings" panose="05000000000000000000" pitchFamily="2" charset="2"/>
              <a:buChar char="v"/>
            </a:pPr>
            <a:r>
              <a:rPr lang="fr-CA" dirty="0"/>
              <a:t>Toute autre personne à l’égard de laquelle le salarié a droit à des prestations en vertu d’une loi pour l’aide et les soins qu’il lui procure en raison de son état de santé.</a:t>
            </a:r>
          </a:p>
          <a:p>
            <a:pPr lvl="2">
              <a:buFont typeface="Wingdings" panose="05000000000000000000" pitchFamily="2" charset="2"/>
              <a:buChar char="v"/>
            </a:pPr>
            <a:endParaRPr lang="fr-CA" dirty="0"/>
          </a:p>
          <a:p>
            <a:pPr>
              <a:buFont typeface="Wingdings" panose="05000000000000000000" pitchFamily="2" charset="2"/>
              <a:buChar char="v"/>
            </a:pPr>
            <a:endParaRPr lang="fr-CA" u="sng" dirty="0"/>
          </a:p>
        </p:txBody>
      </p:sp>
    </p:spTree>
    <p:extLst>
      <p:ext uri="{BB962C8B-B14F-4D97-AF65-F5344CB8AC3E}">
        <p14:creationId xmlns:p14="http://schemas.microsoft.com/office/powerpoint/2010/main" val="421868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rmAutofit/>
          </a:bodyPr>
          <a:lstStyle/>
          <a:p>
            <a:pPr algn="ctr"/>
            <a:r>
              <a:rPr lang="fr-CA" sz="6600" dirty="0">
                <a:latin typeface="Nyala" panose="02000504070300020003" pitchFamily="2" charset="0"/>
              </a:rPr>
              <a:t>BON À SAVOIR</a:t>
            </a:r>
          </a:p>
        </p:txBody>
      </p:sp>
      <p:sp>
        <p:nvSpPr>
          <p:cNvPr id="5" name="Espace réservé du contenu 4"/>
          <p:cNvSpPr>
            <a:spLocks noGrp="1"/>
          </p:cNvSpPr>
          <p:nvPr>
            <p:ph idx="1"/>
            <p:custDataLst>
              <p:tags r:id="rId2"/>
            </p:custDataLst>
          </p:nvPr>
        </p:nvSpPr>
        <p:spPr/>
        <p:txBody>
          <a:bodyPr/>
          <a:lstStyle/>
          <a:p>
            <a:pPr marL="0" indent="0" algn="just">
              <a:buNone/>
            </a:pPr>
            <a:r>
              <a:rPr lang="fr-CA" sz="3200" dirty="0"/>
              <a:t>Dans certains cas, la </a:t>
            </a:r>
            <a:r>
              <a:rPr lang="fr-CA" sz="3200" dirty="0">
                <a:hlinkClick r:id="rId4"/>
              </a:rPr>
              <a:t>Loi sur les normes du travail  </a:t>
            </a:r>
            <a:r>
              <a:rPr lang="fr-CA" sz="3200" dirty="0"/>
              <a:t>(LNT) prévoit des congés qui s’ajoutent et/ou bonifient ceux qui sont prévus à notre contrat de travail. Lorsque c’est le cas, vous verrez la mention « </a:t>
            </a:r>
            <a:r>
              <a:rPr lang="fr-CA" sz="3200" i="1" dirty="0"/>
              <a:t>en vertu de la LNT </a:t>
            </a:r>
            <a:r>
              <a:rPr lang="fr-CA" sz="3200" dirty="0"/>
              <a:t>».</a:t>
            </a:r>
            <a:endParaRPr lang="fr-CA" sz="2400" dirty="0"/>
          </a:p>
          <a:p>
            <a:pPr lvl="1">
              <a:buFont typeface="Wingdings" panose="05000000000000000000" pitchFamily="2" charset="2"/>
              <a:buChar char="v"/>
            </a:pPr>
            <a:endParaRPr lang="fr-CA" dirty="0"/>
          </a:p>
          <a:p>
            <a:pPr marL="0" indent="0">
              <a:buNone/>
            </a:pPr>
            <a:endParaRPr lang="fr-CA" dirty="0"/>
          </a:p>
        </p:txBody>
      </p:sp>
    </p:spTree>
    <p:extLst>
      <p:ext uri="{BB962C8B-B14F-4D97-AF65-F5344CB8AC3E}">
        <p14:creationId xmlns:p14="http://schemas.microsoft.com/office/powerpoint/2010/main" val="357113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Les congés pour obligations familiales</a:t>
            </a:r>
          </a:p>
        </p:txBody>
      </p:sp>
      <p:sp>
        <p:nvSpPr>
          <p:cNvPr id="3" name="Espace réservé du contenu 2"/>
          <p:cNvSpPr>
            <a:spLocks noGrp="1"/>
          </p:cNvSpPr>
          <p:nvPr>
            <p:ph idx="1"/>
            <p:custDataLst>
              <p:tags r:id="rId2"/>
            </p:custDataLst>
          </p:nvPr>
        </p:nvSpPr>
        <p:spPr>
          <a:xfrm>
            <a:off x="1522414" y="1905000"/>
            <a:ext cx="10188622" cy="4267200"/>
          </a:xfrm>
        </p:spPr>
        <p:txBody>
          <a:bodyPr/>
          <a:lstStyle/>
          <a:p>
            <a:pPr algn="just">
              <a:buFont typeface="Wingdings" panose="05000000000000000000" pitchFamily="2" charset="2"/>
              <a:buChar char="v"/>
            </a:pPr>
            <a:r>
              <a:rPr lang="fr-CA" dirty="0"/>
              <a:t>En vertu de </a:t>
            </a:r>
            <a:r>
              <a:rPr lang="fr-CA" dirty="0">
                <a:hlinkClick r:id="rId4"/>
              </a:rPr>
              <a:t>l’article 79.7 de la LNT</a:t>
            </a:r>
            <a:r>
              <a:rPr lang="fr-CA" dirty="0"/>
              <a:t>:</a:t>
            </a:r>
          </a:p>
          <a:p>
            <a:pPr marL="0" indent="0" algn="just">
              <a:buNone/>
            </a:pPr>
            <a:r>
              <a:rPr lang="fr-CA" i="1" dirty="0"/>
              <a:t>« Un salarié peut s’absenter du travail, pendant 10 journées par année pour remplir des obligations reliées à la garde, à la santé ou à l’éducation de son enfant ou de l’enfant de son conjoint, ou en raison de l’état de santé d’un parent ou d’une personne pour laquelle le salarié agit comme proche aidant, tel qu’attesté par un professionnel </a:t>
            </a:r>
            <a:r>
              <a:rPr lang="fr-CA" i="1" dirty="0" err="1"/>
              <a:t>oeuvrant</a:t>
            </a:r>
            <a:r>
              <a:rPr lang="fr-CA" i="1" dirty="0"/>
              <a:t> dans le milieu de la santé et des services sociaux régi par le Code des professions (chapitre C-26). »</a:t>
            </a:r>
          </a:p>
          <a:p>
            <a:pPr marL="0" indent="0" algn="ctr">
              <a:buNone/>
            </a:pPr>
            <a:r>
              <a:rPr lang="fr-CA" i="1" dirty="0"/>
              <a:t>et</a:t>
            </a:r>
          </a:p>
          <a:p>
            <a:pPr marL="0" indent="0" algn="just">
              <a:buNone/>
            </a:pPr>
            <a:r>
              <a:rPr lang="fr-CA" dirty="0"/>
              <a:t>« </a:t>
            </a:r>
            <a:r>
              <a:rPr lang="fr-CA" i="1" dirty="0"/>
              <a:t>Ce congé peut être fractionné en journées. Une journée peut aussi être fractionnée si l’employeur y consent.</a:t>
            </a:r>
            <a:r>
              <a:rPr lang="fr-CA" dirty="0"/>
              <a:t> »</a:t>
            </a:r>
            <a:endParaRPr lang="fr-CA" i="1" dirty="0"/>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287161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Les congés pour obligations familiales</a:t>
            </a:r>
          </a:p>
        </p:txBody>
      </p:sp>
      <p:sp>
        <p:nvSpPr>
          <p:cNvPr id="3" name="Espace réservé du contenu 2"/>
          <p:cNvSpPr>
            <a:spLocks noGrp="1"/>
          </p:cNvSpPr>
          <p:nvPr>
            <p:ph idx="1"/>
            <p:custDataLst>
              <p:tags r:id="rId2"/>
            </p:custDataLst>
          </p:nvPr>
        </p:nvSpPr>
        <p:spPr>
          <a:xfrm>
            <a:off x="1522414" y="1905000"/>
            <a:ext cx="10188622" cy="4267200"/>
          </a:xfrm>
        </p:spPr>
        <p:txBody>
          <a:bodyPr/>
          <a:lstStyle/>
          <a:p>
            <a:pPr algn="just">
              <a:buFont typeface="Wingdings" panose="05000000000000000000" pitchFamily="2" charset="2"/>
              <a:buChar char="v"/>
            </a:pPr>
            <a:r>
              <a:rPr lang="fr-CA" dirty="0"/>
              <a:t>En vertu de </a:t>
            </a:r>
            <a:r>
              <a:rPr lang="fr-CA" dirty="0">
                <a:hlinkClick r:id="rId4"/>
              </a:rPr>
              <a:t>l’article 79.7 de la LNT</a:t>
            </a:r>
            <a:r>
              <a:rPr lang="fr-CA" dirty="0"/>
              <a:t>:</a:t>
            </a:r>
          </a:p>
          <a:p>
            <a:pPr marL="0" indent="0" algn="just">
              <a:buNone/>
            </a:pPr>
            <a:r>
              <a:rPr lang="fr-CA" i="1" dirty="0">
                <a:solidFill>
                  <a:schemeClr val="accent1"/>
                </a:solidFill>
              </a:rPr>
              <a:t>Les 2 premières journées prises annuellement (année civile) sont rémunérées</a:t>
            </a:r>
            <a:r>
              <a:rPr lang="fr-CA" i="1" dirty="0"/>
              <a:t> selon la formule de calcul prévu à l’article 62 avec les ajustements requis en cas de fractionnement. </a:t>
            </a:r>
          </a:p>
          <a:p>
            <a:pPr marL="0" indent="0" algn="just">
              <a:buNone/>
            </a:pPr>
            <a:r>
              <a:rPr lang="fr-CA" i="1" dirty="0"/>
              <a:t>Ce droit à des journées rémunérées naît dès que le salarié justifie de trois mois de service continu (pas besoin d’être sous contrat), même s’il s’est absenté auparavant.</a:t>
            </a:r>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32060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Les congés à la suite d’une maladie ou d’un accident</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fontScale="92500" lnSpcReduction="10000"/>
          </a:bodyPr>
          <a:lstStyle/>
          <a:p>
            <a:pPr algn="just">
              <a:buFont typeface="Wingdings" panose="05000000000000000000" pitchFamily="2" charset="2"/>
              <a:buChar char="v"/>
            </a:pPr>
            <a:r>
              <a:rPr lang="fr-CA" dirty="0"/>
              <a:t>En vertu de </a:t>
            </a:r>
            <a:r>
              <a:rPr lang="fr-CA" dirty="0">
                <a:hlinkClick r:id="rId4"/>
              </a:rPr>
              <a:t>l’article 79.8 de la LNT</a:t>
            </a:r>
            <a:r>
              <a:rPr lang="fr-CA" dirty="0"/>
              <a:t>:</a:t>
            </a:r>
          </a:p>
          <a:p>
            <a:pPr marL="0" indent="0" algn="just">
              <a:buNone/>
            </a:pPr>
            <a:r>
              <a:rPr lang="fr-CA" i="1" dirty="0"/>
              <a:t>« Un salarié peut s’absenter du travail pendant une période </a:t>
            </a:r>
            <a:r>
              <a:rPr lang="fr-CA" i="1" u="sng" dirty="0"/>
              <a:t>d’au plus 16 semaines sur une période de 12 mois</a:t>
            </a:r>
            <a:r>
              <a:rPr lang="fr-CA" i="1" dirty="0"/>
              <a:t> lorsque sa présence est requise auprès d’un parent ou d’une personne pour laquelle le salarié agit comme proche aidant, tel qu’attesté par un professionnel </a:t>
            </a:r>
            <a:r>
              <a:rPr lang="fr-CA" i="1" dirty="0" err="1"/>
              <a:t>oeuvrant</a:t>
            </a:r>
            <a:r>
              <a:rPr lang="fr-CA" i="1" dirty="0"/>
              <a:t> dans le milieu de la santé et des services sociaux régi par le Code des professions (chapitre C-26) en raison d’une grave maladie ou d’un grave accident. </a:t>
            </a:r>
            <a:r>
              <a:rPr lang="fr-CA" i="1" u="sng" dirty="0"/>
              <a:t>Dans le cas où ce parent ou cette personne est un enfant mineur, cette période d’absence est d’au plus 36 semaines sur une période de 12 mois</a:t>
            </a:r>
            <a:r>
              <a:rPr lang="fr-CA" i="1" dirty="0"/>
              <a:t>. »</a:t>
            </a:r>
          </a:p>
          <a:p>
            <a:pPr marL="0" indent="0" algn="ctr">
              <a:buNone/>
            </a:pPr>
            <a:r>
              <a:rPr lang="fr-CA" i="1" dirty="0"/>
              <a:t>et</a:t>
            </a:r>
          </a:p>
          <a:p>
            <a:pPr marL="0" indent="0" algn="just">
              <a:buNone/>
            </a:pPr>
            <a:r>
              <a:rPr lang="fr-CA" dirty="0"/>
              <a:t>« </a:t>
            </a:r>
            <a:r>
              <a:rPr lang="fr-CA" i="1" dirty="0"/>
              <a:t>si un enfant mineur du salarié est atteint d’une maladie grave, potentiellement mortelle, attestée par un certificat médical, le salarié a droit à une prolongation de son absence, laquelle se termine au plus tard 104 semaines après le début de celle-ci</a:t>
            </a:r>
            <a:r>
              <a:rPr lang="fr-CA" dirty="0"/>
              <a:t>. »</a:t>
            </a:r>
            <a:endParaRPr lang="fr-CA" i="1" dirty="0"/>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126259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Maladie grave potentiellement mortelle</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a:bodyPr>
          <a:lstStyle/>
          <a:p>
            <a:pPr algn="just">
              <a:buFont typeface="Wingdings" panose="05000000000000000000" pitchFamily="2" charset="2"/>
              <a:buChar char="v"/>
            </a:pPr>
            <a:r>
              <a:rPr lang="fr-CA" dirty="0"/>
              <a:t>En vertu de </a:t>
            </a:r>
            <a:r>
              <a:rPr lang="fr-CA" dirty="0">
                <a:hlinkClick r:id="rId4"/>
              </a:rPr>
              <a:t>l’article 79.8.1 de la LNT</a:t>
            </a:r>
            <a:r>
              <a:rPr lang="fr-CA" dirty="0"/>
              <a:t>:</a:t>
            </a:r>
          </a:p>
          <a:p>
            <a:pPr marL="0" indent="0" algn="just">
              <a:buNone/>
            </a:pPr>
            <a:r>
              <a:rPr lang="fr-CA" i="1" dirty="0"/>
              <a:t>« Un salarié peut s’absenter du travail pendant une période </a:t>
            </a:r>
            <a:r>
              <a:rPr lang="fr-CA" i="1" u="sng" dirty="0"/>
              <a:t>d’au plus 27 semaines sur une période de 12 mois</a:t>
            </a:r>
            <a:r>
              <a:rPr lang="fr-CA" i="1" dirty="0"/>
              <a:t> lorsque sa présence est requise auprès d’un parent, autre que son enfant mineur, ou auprès d’une personne pour laquelle le salarié agit comme proche aidant, tel qu’attesté par un professionnel </a:t>
            </a:r>
            <a:r>
              <a:rPr lang="fr-CA" i="1" dirty="0" err="1"/>
              <a:t>oeuvrant</a:t>
            </a:r>
            <a:r>
              <a:rPr lang="fr-CA" i="1" dirty="0"/>
              <a:t> dans le milieu de la santé et des services sociaux régi par le Code des professions (chapitre C-26), en raison d’une maladie grave, potentiellement mortelle, attestée par un certificat médical</a:t>
            </a:r>
            <a:r>
              <a:rPr lang="fr-CA" dirty="0"/>
              <a:t>.</a:t>
            </a:r>
            <a:r>
              <a:rPr lang="fr-CA" i="1" dirty="0"/>
              <a:t> »</a:t>
            </a:r>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370928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Disparition d’un enfant mineur</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a:bodyPr>
          <a:lstStyle/>
          <a:p>
            <a:pPr marL="0" indent="0" algn="just">
              <a:buNone/>
            </a:pPr>
            <a:r>
              <a:rPr lang="fr-CA" dirty="0"/>
              <a:t>En vertu de </a:t>
            </a:r>
            <a:r>
              <a:rPr lang="fr-CA" dirty="0">
                <a:hlinkClick r:id="rId4"/>
              </a:rPr>
              <a:t>l’article 79.10 de la LNT</a:t>
            </a:r>
            <a:r>
              <a:rPr lang="fr-CA" dirty="0"/>
              <a:t>:</a:t>
            </a:r>
          </a:p>
          <a:p>
            <a:pPr marL="0" indent="0" algn="just">
              <a:buNone/>
            </a:pPr>
            <a:r>
              <a:rPr lang="fr-CA" i="1" dirty="0"/>
              <a:t>« Un salarié peut s’absenter du travail pendant une période d’au plus 104 semaines si son enfant mineur est disparu. Si l’enfant est retrouvé avant l’expiration de cette période d’absence, celle-ci prend fin à compter du onzième jour qui suit</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151137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Décès d’un enfant mineur</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a:bodyPr>
          <a:lstStyle/>
          <a:p>
            <a:pPr marL="0" indent="0" algn="just">
              <a:buNone/>
            </a:pPr>
            <a:r>
              <a:rPr lang="fr-CA" dirty="0"/>
              <a:t>En vertu de </a:t>
            </a:r>
            <a:r>
              <a:rPr lang="fr-CA" dirty="0">
                <a:hlinkClick r:id="rId4"/>
              </a:rPr>
              <a:t>l’article 79.10.1 de la LNT</a:t>
            </a:r>
            <a:r>
              <a:rPr lang="fr-CA" dirty="0"/>
              <a:t>:</a:t>
            </a:r>
          </a:p>
          <a:p>
            <a:pPr marL="0" indent="0" algn="just">
              <a:buNone/>
            </a:pPr>
            <a:r>
              <a:rPr lang="fr-CA" i="1" dirty="0"/>
              <a:t>«Un salarié peut s’absenter du travail pendant une période d’au plus 104 semaines à l’occasion du décès de son enfant mineur</a:t>
            </a:r>
            <a:r>
              <a:rPr lang="fr-CA" dirty="0"/>
              <a:t>. »</a:t>
            </a:r>
            <a:endParaRPr lang="fr-CA" i="1" dirty="0"/>
          </a:p>
          <a:p>
            <a:pPr marL="0" indent="0">
              <a:buNone/>
            </a:pPr>
            <a:endParaRPr lang="fr-CA" i="1" dirty="0"/>
          </a:p>
        </p:txBody>
      </p:sp>
    </p:spTree>
    <p:extLst>
      <p:ext uri="{BB962C8B-B14F-4D97-AF65-F5344CB8AC3E}">
        <p14:creationId xmlns:p14="http://schemas.microsoft.com/office/powerpoint/2010/main" val="231971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Décès par suicide</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a:bodyPr>
          <a:lstStyle/>
          <a:p>
            <a:pPr marL="0" indent="0" algn="just">
              <a:buNone/>
            </a:pPr>
            <a:r>
              <a:rPr lang="fr-CA" dirty="0"/>
              <a:t>En vertu de </a:t>
            </a:r>
            <a:r>
              <a:rPr lang="fr-CA" dirty="0">
                <a:hlinkClick r:id="rId4"/>
              </a:rPr>
              <a:t>l’article 79.11 de la LNT</a:t>
            </a:r>
            <a:r>
              <a:rPr lang="fr-CA" dirty="0"/>
              <a:t>:</a:t>
            </a:r>
          </a:p>
          <a:p>
            <a:pPr marL="0" indent="0" algn="just">
              <a:buNone/>
            </a:pPr>
            <a:r>
              <a:rPr lang="fr-CA" i="1" dirty="0"/>
              <a:t>«Un salarié peut s’absenter du travail pendant une période d’au plus 104 semaines si son conjoint, son père, sa mère ou son enfant majeur décède par suicide</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278700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latin typeface="Nyala" panose="02000504070300020003" pitchFamily="2" charset="0"/>
              </a:rPr>
              <a:t>Les autres congés spéciaux (pour tous)</a:t>
            </a:r>
            <a:br>
              <a:rPr lang="fr-CA" dirty="0">
                <a:latin typeface="Nyala" panose="02000504070300020003" pitchFamily="2" charset="0"/>
              </a:rPr>
            </a:br>
            <a:r>
              <a:rPr lang="fr-CA" i="1" dirty="0">
                <a:solidFill>
                  <a:schemeClr val="accent1"/>
                </a:solidFill>
                <a:latin typeface="Nyala" panose="02000504070300020003" pitchFamily="2" charset="0"/>
              </a:rPr>
              <a:t>Décès à la suite d’un acte criminel</a:t>
            </a:r>
          </a:p>
        </p:txBody>
      </p:sp>
      <p:sp>
        <p:nvSpPr>
          <p:cNvPr id="3" name="Espace réservé du contenu 2"/>
          <p:cNvSpPr>
            <a:spLocks noGrp="1"/>
          </p:cNvSpPr>
          <p:nvPr>
            <p:ph idx="1"/>
            <p:custDataLst>
              <p:tags r:id="rId2"/>
            </p:custDataLst>
          </p:nvPr>
        </p:nvSpPr>
        <p:spPr>
          <a:xfrm>
            <a:off x="1522414" y="1905000"/>
            <a:ext cx="10188622" cy="4267200"/>
          </a:xfrm>
        </p:spPr>
        <p:txBody>
          <a:bodyPr>
            <a:normAutofit/>
          </a:bodyPr>
          <a:lstStyle/>
          <a:p>
            <a:pPr marL="0" indent="0">
              <a:buNone/>
            </a:pPr>
            <a:r>
              <a:rPr lang="fr-CA" dirty="0"/>
              <a:t>En vertu de l’article </a:t>
            </a:r>
            <a:r>
              <a:rPr lang="fr-CA" dirty="0">
                <a:hlinkClick r:id="rId4"/>
              </a:rPr>
              <a:t>79.12 de la LNT</a:t>
            </a:r>
            <a:r>
              <a:rPr lang="fr-CA" dirty="0"/>
              <a:t>:</a:t>
            </a:r>
          </a:p>
          <a:p>
            <a:pPr marL="0" indent="0">
              <a:buNone/>
            </a:pPr>
            <a:r>
              <a:rPr lang="fr-CA" i="1" dirty="0"/>
              <a:t>« Un salarié peut s’absenter du travail pendant une période d’au plus 104 semaines si le décès de son conjoint ou de son enfant majeur se produit à l’occasion ou résulte directement d’un acte criminel</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429087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sz="6600" dirty="0">
                <a:latin typeface="Nyala" panose="02000504070300020003" pitchFamily="2" charset="0"/>
              </a:rPr>
              <a:t>Besoin de précisions ?</a:t>
            </a:r>
          </a:p>
        </p:txBody>
      </p:sp>
      <p:sp>
        <p:nvSpPr>
          <p:cNvPr id="3" name="Espace réservé du contenu 2"/>
          <p:cNvSpPr>
            <a:spLocks noGrp="1"/>
          </p:cNvSpPr>
          <p:nvPr>
            <p:ph idx="1"/>
            <p:custDataLst>
              <p:tags r:id="rId2"/>
            </p:custDataLst>
          </p:nvPr>
        </p:nvSpPr>
        <p:spPr/>
        <p:txBody>
          <a:bodyPr>
            <a:normAutofit fontScale="92500" lnSpcReduction="20000"/>
          </a:bodyPr>
          <a:lstStyle/>
          <a:p>
            <a:pPr marL="0" indent="0">
              <a:buNone/>
            </a:pPr>
            <a:r>
              <a:rPr lang="fr-CA" dirty="0"/>
              <a:t>N’hésitez pas à nous joindre:</a:t>
            </a:r>
          </a:p>
          <a:p>
            <a:pPr marL="0" indent="0">
              <a:buNone/>
            </a:pPr>
            <a:r>
              <a:rPr lang="fr-CA" b="1" u="sng" dirty="0"/>
              <a:t>Par courriel: </a:t>
            </a:r>
          </a:p>
          <a:p>
            <a:pPr>
              <a:buFont typeface="Wingdings" panose="05000000000000000000" pitchFamily="2" charset="2"/>
              <a:buChar char="§"/>
            </a:pPr>
            <a:r>
              <a:rPr lang="fr-CA" dirty="0"/>
              <a:t> Alina Laverrière, présidente : </a:t>
            </a:r>
            <a:r>
              <a:rPr lang="fr-CA" dirty="0">
                <a:hlinkClick r:id="rId4"/>
              </a:rPr>
              <a:t>alinalaverriere@sehy.qc.ca</a:t>
            </a:r>
            <a:endParaRPr lang="fr-CA" dirty="0"/>
          </a:p>
          <a:p>
            <a:r>
              <a:rPr lang="fr-CA" dirty="0"/>
              <a:t>Julie Lareau, deuxième vice-présidente (EDA/FP): </a:t>
            </a:r>
            <a:r>
              <a:rPr lang="fr-CA" dirty="0">
                <a:hlinkClick r:id="rId5"/>
              </a:rPr>
              <a:t>julielareau@sehy.qc.ca</a:t>
            </a:r>
            <a:endParaRPr lang="fr-CA" dirty="0"/>
          </a:p>
          <a:p>
            <a:r>
              <a:rPr lang="fr-CA" dirty="0"/>
              <a:t>Roxanne Charlebois, trésorière (secondaire) : </a:t>
            </a:r>
            <a:r>
              <a:rPr lang="fr-CA" dirty="0">
                <a:hlinkClick r:id="rId6"/>
              </a:rPr>
              <a:t>roxannecharlebois@sehy.qc.ca</a:t>
            </a:r>
            <a:endParaRPr lang="fr-CA" dirty="0"/>
          </a:p>
          <a:p>
            <a:r>
              <a:rPr lang="fr-CA" dirty="0"/>
              <a:t>Marie-France Lemieux, enseignante libérée (primaire) : </a:t>
            </a:r>
            <a:r>
              <a:rPr lang="fr-CA" dirty="0">
                <a:hlinkClick r:id="rId7"/>
              </a:rPr>
              <a:t>mariefrancelemieux@sehy.qc.ca</a:t>
            </a:r>
            <a:endParaRPr lang="fr-CA" dirty="0"/>
          </a:p>
          <a:p>
            <a:endParaRPr lang="fr-CA" dirty="0"/>
          </a:p>
          <a:p>
            <a:pPr marL="0" indent="0">
              <a:buNone/>
            </a:pPr>
            <a:r>
              <a:rPr lang="fr-CA" b="1" u="sng" dirty="0"/>
              <a:t>Par téléphone: </a:t>
            </a:r>
            <a:r>
              <a:rPr lang="fr-CA" dirty="0"/>
              <a:t>450-375-3521</a:t>
            </a:r>
          </a:p>
        </p:txBody>
      </p:sp>
    </p:spTree>
    <p:extLst>
      <p:ext uri="{BB962C8B-B14F-4D97-AF65-F5344CB8AC3E}">
        <p14:creationId xmlns:p14="http://schemas.microsoft.com/office/powerpoint/2010/main" val="361463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pPr algn="ctr"/>
            <a:r>
              <a:rPr lang="fr-CA" sz="7200" dirty="0">
                <a:latin typeface="Nyala" panose="02000504070300020003" pitchFamily="2" charset="0"/>
              </a:rPr>
              <a:t>Table des matières</a:t>
            </a:r>
          </a:p>
        </p:txBody>
      </p:sp>
      <p:sp>
        <p:nvSpPr>
          <p:cNvPr id="3" name="Espace réservé du contenu 2"/>
          <p:cNvSpPr>
            <a:spLocks noGrp="1"/>
          </p:cNvSpPr>
          <p:nvPr>
            <p:ph idx="1"/>
            <p:custDataLst>
              <p:tags r:id="rId2"/>
            </p:custDataLst>
          </p:nvPr>
        </p:nvSpPr>
        <p:spPr/>
        <p:txBody>
          <a:bodyPr>
            <a:noAutofit/>
          </a:bodyPr>
          <a:lstStyle/>
          <a:p>
            <a:pPr algn="just"/>
            <a:r>
              <a:rPr lang="fr-CA" sz="3200" dirty="0"/>
              <a:t>Congés spéciaux pour les enseignants sous contrat à temps plein ou à temps partiel;</a:t>
            </a:r>
          </a:p>
          <a:p>
            <a:pPr algn="just"/>
            <a:r>
              <a:rPr lang="fr-CA" sz="3200" dirty="0"/>
              <a:t>Congés spéciaux pour les enseignants sous contrat à la leçon;</a:t>
            </a:r>
          </a:p>
          <a:p>
            <a:pPr algn="just"/>
            <a:r>
              <a:rPr lang="fr-CA" sz="3200" dirty="0"/>
              <a:t>Congés spéciaux pour les suppléants occasionnels et les enseignants à taux horaire;</a:t>
            </a:r>
          </a:p>
          <a:p>
            <a:pPr algn="just"/>
            <a:r>
              <a:rPr lang="fr-CA" sz="3200" dirty="0"/>
              <a:t>Autres congés spéciaux en vertu de la </a:t>
            </a:r>
            <a:r>
              <a:rPr lang="fr-CA" sz="3200" i="1" dirty="0"/>
              <a:t>Loi sur les normes du travail </a:t>
            </a:r>
            <a:r>
              <a:rPr lang="fr-CA" sz="3200" dirty="0"/>
              <a:t>(pour tous).</a:t>
            </a:r>
          </a:p>
        </p:txBody>
      </p:sp>
    </p:spTree>
    <p:extLst>
      <p:ext uri="{BB962C8B-B14F-4D97-AF65-F5344CB8AC3E}">
        <p14:creationId xmlns:p14="http://schemas.microsoft.com/office/powerpoint/2010/main" val="295914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93812" y="1905000"/>
            <a:ext cx="11305256" cy="2667000"/>
          </a:xfrm>
        </p:spPr>
        <p:txBody>
          <a:bodyPr/>
          <a:lstStyle/>
          <a:p>
            <a:r>
              <a:rPr lang="fr-CA" sz="6000" dirty="0">
                <a:latin typeface="Nyala" panose="02000504070300020003" pitchFamily="2" charset="0"/>
              </a:rPr>
              <a:t>Les congés spéciaux pour les enseignants sous contrat à temps plein ou à temps partiel</a:t>
            </a:r>
          </a:p>
        </p:txBody>
      </p:sp>
      <p:sp>
        <p:nvSpPr>
          <p:cNvPr id="5" name="ZoneTexte 4"/>
          <p:cNvSpPr txBox="1"/>
          <p:nvPr>
            <p:custDataLst>
              <p:tags r:id="rId2"/>
            </p:custDataLst>
          </p:nvPr>
        </p:nvSpPr>
        <p:spPr>
          <a:xfrm>
            <a:off x="693813" y="5157192"/>
            <a:ext cx="9577064" cy="424732"/>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nationale </a:t>
            </a:r>
            <a:r>
              <a:rPr lang="fr-CA" sz="2400" i="1" dirty="0"/>
              <a:t>2015-2020</a:t>
            </a:r>
          </a:p>
        </p:txBody>
      </p:sp>
    </p:spTree>
    <p:extLst>
      <p:ext uri="{BB962C8B-B14F-4D97-AF65-F5344CB8AC3E}">
        <p14:creationId xmlns:p14="http://schemas.microsoft.com/office/powerpoint/2010/main" val="109029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b="1" dirty="0">
                <a:solidFill>
                  <a:schemeClr val="accent1"/>
                </a:solidFill>
                <a:latin typeface="Nyala" panose="02000504070300020003" pitchFamily="2" charset="0"/>
              </a:rPr>
              <a:t>Les congés à la suite d’un décès </a:t>
            </a:r>
            <a:br>
              <a:rPr lang="fr-CA" b="1" dirty="0">
                <a:solidFill>
                  <a:schemeClr val="accent1"/>
                </a:solidFill>
                <a:latin typeface="Nyala" panose="02000504070300020003" pitchFamily="2" charset="0"/>
              </a:rPr>
            </a:br>
            <a:r>
              <a:rPr lang="fr-CA" dirty="0">
                <a:latin typeface="Nyala" panose="02000504070300020003" pitchFamily="2" charset="0"/>
              </a:rPr>
              <a:t>Clause 5-14.02 et 5-14.03 de l’entente nationale p. 91-92</a:t>
            </a:r>
          </a:p>
        </p:txBody>
      </p:sp>
      <p:sp>
        <p:nvSpPr>
          <p:cNvPr id="5" name="Espace réservé du contenu 4"/>
          <p:cNvSpPr>
            <a:spLocks noGrp="1"/>
          </p:cNvSpPr>
          <p:nvPr>
            <p:ph idx="1"/>
            <p:custDataLst>
              <p:tags r:id="rId2"/>
            </p:custDataLst>
          </p:nvPr>
        </p:nvSpPr>
        <p:spPr/>
        <p:txBody>
          <a:bodyPr>
            <a:normAutofit lnSpcReduction="10000"/>
          </a:bodyPr>
          <a:lstStyle/>
          <a:p>
            <a:pPr marL="0" indent="0" algn="just">
              <a:buNone/>
            </a:pPr>
            <a:r>
              <a:rPr lang="fr-CA" sz="2800" dirty="0"/>
              <a:t>À la suite du décès de son </a:t>
            </a:r>
            <a:r>
              <a:rPr lang="fr-CA" sz="2800" dirty="0">
                <a:solidFill>
                  <a:srgbClr val="00B050"/>
                </a:solidFill>
              </a:rPr>
              <a:t>conjoint</a:t>
            </a:r>
            <a:r>
              <a:rPr lang="fr-CA" sz="2800" dirty="0"/>
              <a:t>, de son </a:t>
            </a:r>
            <a:r>
              <a:rPr lang="fr-CA" sz="2800" dirty="0">
                <a:solidFill>
                  <a:srgbClr val="00B050"/>
                </a:solidFill>
              </a:rPr>
              <a:t>enfant</a:t>
            </a:r>
            <a:r>
              <a:rPr lang="fr-CA" sz="2800" dirty="0"/>
              <a:t> ou de l’</a:t>
            </a:r>
            <a:r>
              <a:rPr lang="fr-CA" sz="2800" dirty="0">
                <a:solidFill>
                  <a:srgbClr val="00B050"/>
                </a:solidFill>
              </a:rPr>
              <a:t>enfant de son conjoint (vivant sous le même toit)</a:t>
            </a:r>
            <a:r>
              <a:rPr lang="fr-CA" sz="2800" dirty="0"/>
              <a:t>:</a:t>
            </a:r>
          </a:p>
          <a:p>
            <a:pPr marL="0" indent="0" algn="just">
              <a:buNone/>
            </a:pPr>
            <a:endParaRPr lang="fr-CA" sz="2800" dirty="0"/>
          </a:p>
          <a:p>
            <a:pPr marL="274320" lvl="1" indent="0" algn="just">
              <a:buNone/>
            </a:pPr>
            <a:r>
              <a:rPr lang="fr-CA" sz="2800" dirty="0"/>
              <a:t>7 jours consécutifs, ouvrables ou non, à l’inclusion du jour des funérailles;</a:t>
            </a:r>
          </a:p>
          <a:p>
            <a:pPr marL="274320" lvl="1" indent="0" algn="ctr">
              <a:buNone/>
            </a:pPr>
            <a:r>
              <a:rPr lang="fr-CA" sz="2800" dirty="0"/>
              <a:t>ou</a:t>
            </a:r>
          </a:p>
          <a:p>
            <a:pPr marL="274320" lvl="1" indent="0" algn="ctr">
              <a:buNone/>
            </a:pPr>
            <a:endParaRPr lang="fr-CA" sz="2800" dirty="0"/>
          </a:p>
          <a:p>
            <a:pPr marL="274320" lvl="1" indent="0" algn="just">
              <a:buNone/>
            </a:pPr>
            <a:r>
              <a:rPr lang="fr-CA" sz="2800" dirty="0"/>
              <a:t>6 jours consécutifs ouvrables ou non à l’inclusion du jour des funérailles et un jour additionnel pour assister à toute cérémonie ultérieure;</a:t>
            </a:r>
          </a:p>
          <a:p>
            <a:pPr lvl="1">
              <a:buFont typeface="Wingdings" panose="05000000000000000000" pitchFamily="2" charset="2"/>
              <a:buChar char="v"/>
            </a:pPr>
            <a:endParaRPr lang="fr-CA" dirty="0"/>
          </a:p>
          <a:p>
            <a:pPr marL="274320" lvl="1" indent="0">
              <a:buNone/>
            </a:pPr>
            <a:endParaRPr lang="fr-CA" dirty="0"/>
          </a:p>
        </p:txBody>
      </p:sp>
    </p:spTree>
    <p:extLst>
      <p:ext uri="{BB962C8B-B14F-4D97-AF65-F5344CB8AC3E}">
        <p14:creationId xmlns:p14="http://schemas.microsoft.com/office/powerpoint/2010/main" val="126831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 </a:t>
            </a:r>
            <a:br>
              <a:rPr lang="fr-CA" dirty="0">
                <a:solidFill>
                  <a:schemeClr val="accent1"/>
                </a:solidFill>
                <a:latin typeface="Nyala" panose="02000504070300020003" pitchFamily="2" charset="0"/>
              </a:rPr>
            </a:br>
            <a:r>
              <a:rPr lang="fr-CA" dirty="0">
                <a:latin typeface="Nyala" panose="02000504070300020003" pitchFamily="2" charset="0"/>
              </a:rPr>
              <a:t>Clause 5-14.02 et 5-14.03 de l’entente nationale p. 91-92</a:t>
            </a:r>
          </a:p>
        </p:txBody>
      </p:sp>
      <p:sp>
        <p:nvSpPr>
          <p:cNvPr id="5" name="Espace réservé du contenu 4"/>
          <p:cNvSpPr>
            <a:spLocks noGrp="1"/>
          </p:cNvSpPr>
          <p:nvPr>
            <p:ph idx="1"/>
            <p:custDataLst>
              <p:tags r:id="rId2"/>
            </p:custDataLst>
          </p:nvPr>
        </p:nvSpPr>
        <p:spPr/>
        <p:txBody>
          <a:bodyPr>
            <a:normAutofit/>
          </a:bodyPr>
          <a:lstStyle/>
          <a:p>
            <a:pPr marL="0" indent="0" algn="just">
              <a:buNone/>
            </a:pPr>
            <a:r>
              <a:rPr lang="fr-CA" sz="2800" dirty="0"/>
              <a:t>À la suite du décès de son </a:t>
            </a:r>
            <a:r>
              <a:rPr lang="fr-CA" sz="2800" dirty="0">
                <a:solidFill>
                  <a:srgbClr val="00B050"/>
                </a:solidFill>
              </a:rPr>
              <a:t>père</a:t>
            </a:r>
            <a:r>
              <a:rPr lang="fr-CA" sz="2800" dirty="0"/>
              <a:t>, de sa </a:t>
            </a:r>
            <a:r>
              <a:rPr lang="fr-CA" sz="2800" dirty="0">
                <a:solidFill>
                  <a:srgbClr val="00B050"/>
                </a:solidFill>
              </a:rPr>
              <a:t>mère</a:t>
            </a:r>
            <a:r>
              <a:rPr lang="fr-CA" sz="2800" dirty="0"/>
              <a:t>, de son </a:t>
            </a:r>
            <a:r>
              <a:rPr lang="fr-CA" sz="2800" dirty="0">
                <a:solidFill>
                  <a:srgbClr val="00B050"/>
                </a:solidFill>
              </a:rPr>
              <a:t>frère</a:t>
            </a:r>
            <a:r>
              <a:rPr lang="fr-CA" sz="2800" dirty="0"/>
              <a:t> ou de sa </a:t>
            </a:r>
            <a:r>
              <a:rPr lang="fr-CA" sz="2800" dirty="0">
                <a:solidFill>
                  <a:srgbClr val="00B050"/>
                </a:solidFill>
              </a:rPr>
              <a:t>sœur</a:t>
            </a:r>
            <a:r>
              <a:rPr lang="fr-CA" sz="2800" dirty="0"/>
              <a:t>:</a:t>
            </a:r>
          </a:p>
          <a:p>
            <a:pPr marL="273600" indent="0" algn="just">
              <a:lnSpc>
                <a:spcPct val="80000"/>
              </a:lnSpc>
              <a:spcBef>
                <a:spcPts val="0"/>
              </a:spcBef>
              <a:buNone/>
            </a:pPr>
            <a:endParaRPr lang="fr-CA" sz="2800" dirty="0"/>
          </a:p>
          <a:p>
            <a:pPr marL="273600" indent="0" algn="just">
              <a:lnSpc>
                <a:spcPct val="80000"/>
              </a:lnSpc>
              <a:spcBef>
                <a:spcPts val="0"/>
              </a:spcBef>
              <a:buNone/>
            </a:pPr>
            <a:r>
              <a:rPr lang="fr-CA" sz="2800" dirty="0"/>
              <a:t>5 jours consécutifs, ouvrables ou non, à l’inclusion du jour des funérailles;</a:t>
            </a:r>
          </a:p>
          <a:p>
            <a:pPr marL="273600" lvl="1" indent="0" algn="ctr">
              <a:lnSpc>
                <a:spcPct val="80000"/>
              </a:lnSpc>
              <a:spcBef>
                <a:spcPts val="0"/>
              </a:spcBef>
              <a:buNone/>
            </a:pPr>
            <a:r>
              <a:rPr lang="fr-CA" sz="2800" dirty="0"/>
              <a:t>ou</a:t>
            </a:r>
          </a:p>
          <a:p>
            <a:pPr marL="273600" lvl="1" indent="0" algn="just">
              <a:lnSpc>
                <a:spcPct val="80000"/>
              </a:lnSpc>
              <a:spcBef>
                <a:spcPts val="0"/>
              </a:spcBef>
              <a:buNone/>
            </a:pPr>
            <a:endParaRPr lang="fr-CA" sz="2800" dirty="0"/>
          </a:p>
          <a:p>
            <a:pPr marL="273600" indent="0" algn="just">
              <a:lnSpc>
                <a:spcPct val="80000"/>
              </a:lnSpc>
              <a:spcBef>
                <a:spcPts val="0"/>
              </a:spcBef>
              <a:buNone/>
            </a:pPr>
            <a:r>
              <a:rPr lang="fr-CA" sz="2800" dirty="0"/>
              <a:t>4 jours consécutifs ouvrables ou non à l’inclusion du jour des funérailles et un jour additionnel pour assister à toute cérémonie ultérieure;</a:t>
            </a:r>
          </a:p>
          <a:p>
            <a:pPr marL="273600" lvl="1">
              <a:lnSpc>
                <a:spcPct val="80000"/>
              </a:lnSpc>
              <a:spcBef>
                <a:spcPts val="0"/>
              </a:spcBef>
              <a:buFont typeface="Wingdings" panose="05000000000000000000" pitchFamily="2" charset="2"/>
              <a:buChar char="v"/>
            </a:pPr>
            <a:endParaRPr lang="fr-CA" dirty="0"/>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47355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 </a:t>
            </a:r>
            <a:br>
              <a:rPr lang="fr-CA" dirty="0">
                <a:latin typeface="Nyala" panose="02000504070300020003" pitchFamily="2" charset="0"/>
              </a:rPr>
            </a:br>
            <a:r>
              <a:rPr lang="fr-CA" dirty="0">
                <a:latin typeface="Nyala" panose="02000504070300020003" pitchFamily="2" charset="0"/>
              </a:rPr>
              <a:t>Clause 5-14.02 et 5-14.03 de l’entente nationale p. 91-92</a:t>
            </a:r>
          </a:p>
        </p:txBody>
      </p:sp>
      <p:sp>
        <p:nvSpPr>
          <p:cNvPr id="5" name="Espace réservé du contenu 4"/>
          <p:cNvSpPr>
            <a:spLocks noGrp="1"/>
          </p:cNvSpPr>
          <p:nvPr>
            <p:ph idx="1"/>
            <p:custDataLst>
              <p:tags r:id="rId2"/>
            </p:custDataLst>
          </p:nvPr>
        </p:nvSpPr>
        <p:spPr/>
        <p:txBody>
          <a:bodyPr>
            <a:normAutofit/>
          </a:bodyPr>
          <a:lstStyle/>
          <a:p>
            <a:pPr marL="0" indent="0" algn="just">
              <a:buNone/>
            </a:pPr>
            <a:r>
              <a:rPr lang="fr-CA" sz="2600" dirty="0"/>
              <a:t>À la suite du décès de ses </a:t>
            </a:r>
            <a:r>
              <a:rPr lang="fr-CA" sz="2600" dirty="0">
                <a:solidFill>
                  <a:srgbClr val="00B050"/>
                </a:solidFill>
              </a:rPr>
              <a:t>beaux-parents</a:t>
            </a:r>
            <a:r>
              <a:rPr lang="fr-CA" sz="2600" dirty="0"/>
              <a:t>, d’un de ses </a:t>
            </a:r>
            <a:r>
              <a:rPr lang="fr-CA" sz="2600" dirty="0">
                <a:solidFill>
                  <a:srgbClr val="00B050"/>
                </a:solidFill>
              </a:rPr>
              <a:t>grands-parents</a:t>
            </a:r>
            <a:r>
              <a:rPr lang="fr-CA" sz="2600" dirty="0"/>
              <a:t>, de son </a:t>
            </a:r>
            <a:r>
              <a:rPr lang="fr-CA" sz="2600" dirty="0">
                <a:solidFill>
                  <a:srgbClr val="00B050"/>
                </a:solidFill>
              </a:rPr>
              <a:t>beau-frère</a:t>
            </a:r>
            <a:r>
              <a:rPr lang="fr-CA" sz="2600" dirty="0"/>
              <a:t>, de sa </a:t>
            </a:r>
            <a:r>
              <a:rPr lang="fr-CA" sz="2600" dirty="0" err="1">
                <a:solidFill>
                  <a:srgbClr val="00B050"/>
                </a:solidFill>
              </a:rPr>
              <a:t>belle-soeur</a:t>
            </a:r>
            <a:r>
              <a:rPr lang="fr-CA" sz="2600" dirty="0"/>
              <a:t>, de son </a:t>
            </a:r>
            <a:r>
              <a:rPr lang="fr-CA" sz="2600" dirty="0">
                <a:solidFill>
                  <a:srgbClr val="00B050"/>
                </a:solidFill>
              </a:rPr>
              <a:t>gendre</a:t>
            </a:r>
            <a:r>
              <a:rPr lang="fr-CA" sz="2600" dirty="0"/>
              <a:t>, de sa </a:t>
            </a:r>
            <a:r>
              <a:rPr lang="fr-CA" sz="2600" dirty="0">
                <a:solidFill>
                  <a:srgbClr val="00B050"/>
                </a:solidFill>
              </a:rPr>
              <a:t>bru</a:t>
            </a:r>
            <a:r>
              <a:rPr lang="fr-CA" sz="2600" dirty="0"/>
              <a:t>, d’un de ses </a:t>
            </a:r>
            <a:r>
              <a:rPr lang="fr-CA" sz="2600" dirty="0">
                <a:solidFill>
                  <a:srgbClr val="00B050"/>
                </a:solidFill>
              </a:rPr>
              <a:t>petits-enfants</a:t>
            </a:r>
            <a:r>
              <a:rPr lang="fr-CA" sz="2600" dirty="0"/>
              <a:t>:</a:t>
            </a:r>
          </a:p>
          <a:p>
            <a:pPr lvl="1" algn="just">
              <a:buFont typeface="Wingdings" panose="05000000000000000000" pitchFamily="2" charset="2"/>
              <a:buChar char="v"/>
            </a:pPr>
            <a:endParaRPr lang="fr-CA" sz="2600" dirty="0"/>
          </a:p>
          <a:p>
            <a:pPr marL="274320" lvl="1" indent="0" algn="just">
              <a:buNone/>
            </a:pPr>
            <a:r>
              <a:rPr lang="fr-CA" sz="2600" dirty="0"/>
              <a:t>3 jours consécutifs, ouvrables ou non, à l'inclusion du jour des funérailles;</a:t>
            </a:r>
          </a:p>
          <a:p>
            <a:pPr marL="274320" lvl="1" indent="0" algn="ctr">
              <a:buNone/>
            </a:pPr>
            <a:r>
              <a:rPr lang="fr-CA" sz="2600" dirty="0"/>
              <a:t>ou</a:t>
            </a:r>
          </a:p>
          <a:p>
            <a:pPr marL="273600" indent="0" algn="just">
              <a:lnSpc>
                <a:spcPct val="80000"/>
              </a:lnSpc>
              <a:buNone/>
            </a:pPr>
            <a:r>
              <a:rPr lang="fr-CA" sz="2600" dirty="0"/>
              <a:t>2 jours consécutifs, ouvrables ou non, à l’inclusion du jour des funérailles et un jour additionnel pour assister à toute cérémonie ultérieure.</a:t>
            </a:r>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281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a:solidFill>
                  <a:schemeClr val="accent1"/>
                </a:solidFill>
                <a:latin typeface="Nyala" panose="02000504070300020003" pitchFamily="2" charset="0"/>
              </a:rPr>
              <a:t>Les congés à la suite d’un décès</a:t>
            </a:r>
            <a:br>
              <a:rPr lang="fr-CA" dirty="0">
                <a:solidFill>
                  <a:schemeClr val="accent1"/>
                </a:solidFill>
                <a:latin typeface="Nyala" panose="02000504070300020003" pitchFamily="2" charset="0"/>
              </a:rPr>
            </a:br>
            <a:r>
              <a:rPr lang="fr-CA" dirty="0">
                <a:latin typeface="Nyala" panose="02000504070300020003" pitchFamily="2" charset="0"/>
              </a:rPr>
              <a:t>Clause 5-14.03 de l’entente nationale p. 91</a:t>
            </a:r>
          </a:p>
        </p:txBody>
      </p:sp>
      <p:sp>
        <p:nvSpPr>
          <p:cNvPr id="5" name="Espace réservé du contenu 4"/>
          <p:cNvSpPr>
            <a:spLocks noGrp="1"/>
          </p:cNvSpPr>
          <p:nvPr>
            <p:ph idx="1"/>
            <p:custDataLst>
              <p:tags r:id="rId2"/>
            </p:custDataLst>
          </p:nvPr>
        </p:nvSpPr>
        <p:spPr/>
        <p:txBody>
          <a:bodyPr>
            <a:normAutofit/>
          </a:bodyPr>
          <a:lstStyle/>
          <a:p>
            <a:pPr marL="274320" lvl="1" indent="0" algn="just">
              <a:buNone/>
            </a:pPr>
            <a:r>
              <a:rPr lang="fr-CA" sz="2800" dirty="0"/>
              <a:t>Pour les cas nommés aux diapositives 6, 7 et 8, vous avez aussi droit à:</a:t>
            </a:r>
          </a:p>
          <a:p>
            <a:pPr lvl="1" algn="just">
              <a:buFont typeface="Courier New" panose="02070309020205020404" pitchFamily="49" charset="0"/>
              <a:buChar char="o"/>
            </a:pPr>
            <a:endParaRPr lang="fr-CA" sz="2800" dirty="0"/>
          </a:p>
          <a:p>
            <a:pPr lvl="2" algn="just">
              <a:buFont typeface="Wingdings" panose="05000000000000000000" pitchFamily="2" charset="2"/>
              <a:buChar char="v"/>
            </a:pPr>
            <a:r>
              <a:rPr lang="fr-CA" sz="2800" dirty="0"/>
              <a:t> une journée additionnelle si les funérailles ont lieu à plus de 240 km du lieu de résidence;</a:t>
            </a:r>
          </a:p>
          <a:p>
            <a:pPr marL="548640" lvl="2" indent="0" algn="just">
              <a:buNone/>
            </a:pPr>
            <a:endParaRPr lang="fr-CA" sz="2800" dirty="0"/>
          </a:p>
          <a:p>
            <a:pPr lvl="2" algn="just">
              <a:buFont typeface="Wingdings" panose="05000000000000000000" pitchFamily="2" charset="2"/>
              <a:buChar char="v"/>
            </a:pPr>
            <a:r>
              <a:rPr lang="fr-CA" sz="2800" dirty="0"/>
              <a:t> deux journées additionnelles si les funérailles ont lieu à plus de 480 km du lieu de résidence.</a:t>
            </a:r>
          </a:p>
          <a:p>
            <a:pPr lvl="2">
              <a:buFont typeface="Wingdings" panose="05000000000000000000" pitchFamily="2" charset="2"/>
              <a:buChar char="v"/>
            </a:pPr>
            <a:endParaRPr lang="fr-CA" dirty="0"/>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329068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bleau noir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7_TF02804846_TF02804846" id="{61DB2ABB-C8FF-4A02-ACE4-B484BA3269F9}" vid="{7147F5C6-1CAD-4BFC-99B0-1ABC9DBA7C9E}"/>
    </a:ext>
  </a:extLst>
</a:theme>
</file>

<file path=ppt/theme/theme2.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tableau noir (grand écran)</Template>
  <TotalTime>648</TotalTime>
  <Words>3228</Words>
  <Application>Microsoft Office PowerPoint</Application>
  <PresentationFormat>Personnalisé</PresentationFormat>
  <Paragraphs>194</Paragraphs>
  <Slides>38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38</vt:i4>
      </vt:variant>
    </vt:vector>
  </HeadingPairs>
  <TitlesOfParts>
    <vt:vector size="45" baseType="lpstr">
      <vt:lpstr>Arial</vt:lpstr>
      <vt:lpstr>Consolas</vt:lpstr>
      <vt:lpstr>Corbel</vt:lpstr>
      <vt:lpstr>Courier New</vt:lpstr>
      <vt:lpstr>Nyala</vt:lpstr>
      <vt:lpstr>Wingdings</vt:lpstr>
      <vt:lpstr>Tableau noir 16x9</vt:lpstr>
      <vt:lpstr>Les congés spéciaux</vt:lpstr>
      <vt:lpstr>BON À SAVOIR</vt:lpstr>
      <vt:lpstr>BON À SAVOIR</vt:lpstr>
      <vt:lpstr>Table des matières</vt:lpstr>
      <vt:lpstr>Les congés spéciaux pour les enseignants sous contrat à temps plein ou à temps partiel</vt:lpstr>
      <vt:lpstr>Les congés à la suite d’un décès  Clause 5-14.02 et 5-14.03 de l’entente nationale p. 91-92</vt:lpstr>
      <vt:lpstr>Les congés à la suite d’un décès  Clause 5-14.02 et 5-14.03 de l’entente nationale p. 91-92</vt:lpstr>
      <vt:lpstr>Les congés à la suite d’un décès  Clause 5-14.02 et 5-14.03 de l’entente nationale p. 91-92</vt:lpstr>
      <vt:lpstr>Les congés à la suite d’un décès Clause 5-14.03 de l’entente nationale p. 91</vt:lpstr>
      <vt:lpstr>Les congés pour un mariage Clause 5-14.02 de l’entente nationale p. 91</vt:lpstr>
      <vt:lpstr>Les congés pour un déménagement Clause 5-14.02 de l’entente nationale p. 91</vt:lpstr>
      <vt:lpstr>Autres congés spéciaux Clause 5-14.04 de l’entente nationale p. 92</vt:lpstr>
      <vt:lpstr>Les congés de force majeure et autres congés spéciaux pour les enseignants sous contrat à temps plein ou à temps partiel</vt:lpstr>
      <vt:lpstr>Les congés pour force majeure et autres congés spéciaux Clause 5-14.02 G) de l’entente locale p. 44  </vt:lpstr>
      <vt:lpstr>Les autres congés spéciaux Clause 5-14.02 G) de l’entente locale p. 44  </vt:lpstr>
      <vt:lpstr>Les autres congés spéciaux (suite) Clause 5-14.02 G) de l’entente locale p. 44  </vt:lpstr>
      <vt:lpstr>Les congés de force majeure Clause 5-14.02 G) de l’entente locale p. 44  </vt:lpstr>
      <vt:lpstr>Congés spéciaux pour les enseignants sous contrat à la leçon</vt:lpstr>
      <vt:lpstr>Les congés spéciaux pour les enseignants sous contrat à la leçon</vt:lpstr>
      <vt:lpstr>Les congés à la suite d’un décès  Clause 5-14.06 de l’entente nationale (EN) p. 92 - 93</vt:lpstr>
      <vt:lpstr>Les congés à la suite d’un décès  Clause 5-14.06 de l’entente nationale (EN) p. 92 - 93</vt:lpstr>
      <vt:lpstr>Les congés à la suite d’un décès Clause 5-14.06 de l’entente nationale p. 92 - 93</vt:lpstr>
      <vt:lpstr>Les congés à la suite d’un décès En vertu de l’article 80.1 de la LNT</vt:lpstr>
      <vt:lpstr>Les congés pour un mariage En vertu de l’article 81 de la LNT</vt:lpstr>
      <vt:lpstr>Les congés spéciaux pour les suppléants occasionnels ou les enseignants à taux horaire</vt:lpstr>
      <vt:lpstr>Les congés à la suite d’un décès  En vertu de la Loi sur les normes du travail</vt:lpstr>
      <vt:lpstr>Les congés pour un mariage En vertu de l’article 81 de la LNT</vt:lpstr>
      <vt:lpstr>Les autres congés spéciaux pour tous</vt:lpstr>
      <vt:lpstr>BON À SAVOIR ! </vt:lpstr>
      <vt:lpstr>Les autres congés spéciaux (pour tous) Les congés pour obligations familiales</vt:lpstr>
      <vt:lpstr>Les autres congés spéciaux (pour tous) Les congés pour obligations familiales</vt:lpstr>
      <vt:lpstr>Les autres congés spéciaux (pour tous) Les congés à la suite d’une maladie ou d’un accident</vt:lpstr>
      <vt:lpstr>Les autres congés spéciaux (pour tous) Maladie grave potentiellement mortelle</vt:lpstr>
      <vt:lpstr>Les autres congés spéciaux (pour tous) Disparition d’un enfant mineur</vt:lpstr>
      <vt:lpstr>Les autres congés spéciaux (pour tous) Décès d’un enfant mineur</vt:lpstr>
      <vt:lpstr>Les autres congés spéciaux (pour tous) Décès par suicide</vt:lpstr>
      <vt:lpstr>Les autres congés spéciaux (pour tous) Décès à la suite d’un acte criminel</vt:lpstr>
      <vt:lpstr>Besoin de précisions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congés spéciaux</dc:title>
  <dc:creator>Sophie Veilleux</dc:creator>
  <cp:lastModifiedBy>Marie-Eve Picard</cp:lastModifiedBy>
  <cp:revision>41</cp:revision>
  <dcterms:created xsi:type="dcterms:W3CDTF">2017-11-09T16:18:00Z</dcterms:created>
  <dcterms:modified xsi:type="dcterms:W3CDTF">2020-10-27T13:22:34Z</dcterms:modified>
</cp:coreProperties>
</file>